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7" r:id="rId3"/>
    <p:sldId id="258" r:id="rId4"/>
    <p:sldId id="259" r:id="rId5"/>
    <p:sldId id="260" r:id="rId6"/>
    <p:sldId id="261" r:id="rId7"/>
    <p:sldId id="278" r:id="rId8"/>
    <p:sldId id="262" r:id="rId9"/>
    <p:sldId id="279" r:id="rId10"/>
    <p:sldId id="263" r:id="rId11"/>
    <p:sldId id="280" r:id="rId12"/>
    <p:sldId id="264" r:id="rId13"/>
    <p:sldId id="265" r:id="rId14"/>
    <p:sldId id="281" r:id="rId15"/>
    <p:sldId id="267" r:id="rId16"/>
    <p:sldId id="282" r:id="rId17"/>
    <p:sldId id="268" r:id="rId18"/>
    <p:sldId id="269" r:id="rId19"/>
    <p:sldId id="293" r:id="rId20"/>
    <p:sldId id="270" r:id="rId21"/>
    <p:sldId id="284" r:id="rId22"/>
    <p:sldId id="285" r:id="rId23"/>
    <p:sldId id="286" r:id="rId24"/>
    <p:sldId id="287" r:id="rId25"/>
    <p:sldId id="288" r:id="rId26"/>
    <p:sldId id="289" r:id="rId27"/>
    <p:sldId id="290" r:id="rId28"/>
    <p:sldId id="291" r:id="rId29"/>
    <p:sldId id="292" r:id="rId30"/>
    <p:sldId id="271" r:id="rId31"/>
    <p:sldId id="272" r:id="rId32"/>
    <p:sldId id="283" r:id="rId33"/>
    <p:sldId id="273" r:id="rId34"/>
    <p:sldId id="274" r:id="rId35"/>
    <p:sldId id="275" r:id="rId36"/>
    <p:sldId id="276" r:id="rId37"/>
    <p:sldId id="277" r:id="rId3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orbel"/>
          <a:ea typeface="Corbel"/>
          <a:cs typeface="Corbe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CACC"/>
          </a:solidFill>
        </a:fill>
      </a:tcStyle>
    </a:wholeTbl>
    <a:band2H>
      <a:tcTxStyle/>
      <a:tcStyle>
        <a:tcBdr/>
        <a:fill>
          <a:solidFill>
            <a:srgbClr val="E8E7E7"/>
          </a:solidFill>
        </a:fill>
      </a:tcStyle>
    </a:band2H>
    <a:firstCol>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orbel"/>
          <a:ea typeface="Corbel"/>
          <a:cs typeface="Corbe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4CCCE"/>
          </a:solidFill>
        </a:fill>
      </a:tcStyle>
    </a:wholeTbl>
    <a:band2H>
      <a:tcTxStyle/>
      <a:tcStyle>
        <a:tcBdr/>
        <a:fill>
          <a:solidFill>
            <a:srgbClr val="F2E7E8"/>
          </a:solidFill>
        </a:fill>
      </a:tcStyle>
    </a:band2H>
    <a:firstCol>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orbel"/>
          <a:ea typeface="Corbel"/>
          <a:cs typeface="Corbe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1DE"/>
          </a:solidFill>
        </a:fill>
      </a:tcStyle>
    </a:wholeTbl>
    <a:band2H>
      <a:tcTxStyle/>
      <a:tcStyle>
        <a:tcBdr/>
        <a:fill>
          <a:solidFill>
            <a:srgbClr val="E8EAEF"/>
          </a:solidFill>
        </a:fill>
      </a:tcStyle>
    </a:band2H>
    <a:firstCol>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orbel"/>
          <a:ea typeface="Corbel"/>
          <a:cs typeface="Corbe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orbel"/>
          <a:ea typeface="Corbel"/>
          <a:cs typeface="Corbe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orbel"/>
          <a:ea typeface="Corbel"/>
          <a:cs typeface="Corbe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orbel"/>
          <a:ea typeface="Corbel"/>
          <a:cs typeface="Corbe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orbel"/>
          <a:ea typeface="Corbel"/>
          <a:cs typeface="Corbe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orbel"/>
          <a:ea typeface="Corbel"/>
          <a:cs typeface="Corbe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orbel"/>
          <a:ea typeface="Corbel"/>
          <a:cs typeface="Corbe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orbel"/>
          <a:ea typeface="Corbel"/>
          <a:cs typeface="Corbe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orbel"/>
          <a:ea typeface="Corbel"/>
          <a:cs typeface="Corbe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orbel"/>
          <a:ea typeface="Corbel"/>
          <a:cs typeface="Corbe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272"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un Kumar Jasti" userId="96bf626aa3352ddf" providerId="LiveId" clId="{5B4A7927-8F65-446A-8EC6-77C3D0375CE7}"/>
    <pc:docChg chg="modSld">
      <pc:chgData name="Varun Kumar Jasti" userId="96bf626aa3352ddf" providerId="LiveId" clId="{5B4A7927-8F65-446A-8EC6-77C3D0375CE7}" dt="2024-08-07T10:41:34.643" v="2" actId="1035"/>
      <pc:docMkLst>
        <pc:docMk/>
      </pc:docMkLst>
      <pc:sldChg chg="modSp mod">
        <pc:chgData name="Varun Kumar Jasti" userId="96bf626aa3352ddf" providerId="LiveId" clId="{5B4A7927-8F65-446A-8EC6-77C3D0375CE7}" dt="2024-08-03T03:49:23.520" v="0" actId="14100"/>
        <pc:sldMkLst>
          <pc:docMk/>
          <pc:sldMk cId="0" sldId="259"/>
        </pc:sldMkLst>
        <pc:spChg chg="mod">
          <ac:chgData name="Varun Kumar Jasti" userId="96bf626aa3352ddf" providerId="LiveId" clId="{5B4A7927-8F65-446A-8EC6-77C3D0375CE7}" dt="2024-08-03T03:49:23.520" v="0" actId="14100"/>
          <ac:spMkLst>
            <pc:docMk/>
            <pc:sldMk cId="0" sldId="259"/>
            <ac:spMk id="151" creationId="{00000000-0000-0000-0000-000000000000}"/>
          </ac:spMkLst>
        </pc:spChg>
      </pc:sldChg>
      <pc:sldChg chg="modSp mod">
        <pc:chgData name="Varun Kumar Jasti" userId="96bf626aa3352ddf" providerId="LiveId" clId="{5B4A7927-8F65-446A-8EC6-77C3D0375CE7}" dt="2024-08-07T10:41:34.643" v="2" actId="1035"/>
        <pc:sldMkLst>
          <pc:docMk/>
          <pc:sldMk cId="1742152367" sldId="284"/>
        </pc:sldMkLst>
        <pc:picChg chg="mod">
          <ac:chgData name="Varun Kumar Jasti" userId="96bf626aa3352ddf" providerId="LiveId" clId="{5B4A7927-8F65-446A-8EC6-77C3D0375CE7}" dt="2024-08-07T10:41:34.643" v="2" actId="1035"/>
          <ac:picMkLst>
            <pc:docMk/>
            <pc:sldMk cId="1742152367" sldId="284"/>
            <ac:picMk id="5" creationId="{520321C8-9195-1B67-E3D6-848114934039}"/>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xfrm>
            <a:off x="381000" y="685800"/>
            <a:ext cx="6096000" cy="3429000"/>
          </a:xfrm>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r>
              <a:t>Notes:</a:t>
            </a:r>
          </a:p>
          <a:p>
            <a:endParaRPr/>
          </a:p>
          <a:p>
            <a:pPr marL="228600" indent="-228600">
              <a:buSzPct val="100000"/>
              <a:buAutoNum type="arabicPeriod"/>
            </a:pPr>
            <a:r>
              <a:t>In this session we look back at MPI Modules 4-6 and explore the concepts in more detail through the lens of some of the readings</a:t>
            </a:r>
          </a:p>
          <a:p>
            <a:pPr marL="228600" indent="-228600">
              <a:buSzPct val="100000"/>
              <a:buAutoNum type="arabicPeriod"/>
            </a:pPr>
            <a:r>
              <a:t>Let’s get started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r>
              <a:t>Notes:</a:t>
            </a:r>
          </a:p>
          <a:p>
            <a:endParaRPr/>
          </a:p>
          <a:p>
            <a:pPr marL="228600" indent="-228600">
              <a:buSzPct val="100000"/>
              <a:buAutoNum type="arabicPeriod"/>
            </a:pPr>
            <a:r>
              <a:t>In this tutorial we will work through each of the three resources allocated as 30min exercises.</a:t>
            </a:r>
          </a:p>
          <a:p>
            <a:pPr marL="228600" indent="-228600">
              <a:buSzPct val="100000"/>
              <a:buAutoNum type="arabicPeriod"/>
            </a:pPr>
            <a:r>
              <a:t>Working in groups with the provided guiding questions you will collate your thoughts and reflections from reading the paper and organize these thoughts in the light of the module’s perspective.</a:t>
            </a:r>
          </a:p>
          <a:p>
            <a:pPr marL="228600" indent="-228600">
              <a:buSzPct val="100000"/>
              <a:buAutoNum type="arabicPeriod"/>
            </a:pPr>
            <a:r>
              <a:t>So, for the first module you will take the orientation that the module discusses and contemplate the learnings and meanings identified within the reading from this orientation</a:t>
            </a:r>
          </a:p>
          <a:p>
            <a:pPr marL="228600" indent="-228600">
              <a:buSzPct val="100000"/>
              <a:buAutoNum type="arabicPeriod"/>
            </a:pPr>
            <a:r>
              <a:t>Once every group has had a chance to discuss and capture their thoughts, we will share these in short presentations to examine the depth and diversity of views from within the group.</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noRot="1" noChangeAspect="1"/>
          </p:cNvSpPr>
          <p:nvPr>
            <p:ph type="sldImg"/>
          </p:nvPr>
        </p:nvSpPr>
        <p:spPr>
          <a:xfrm>
            <a:off x="381000" y="685800"/>
            <a:ext cx="6096000" cy="3429000"/>
          </a:xfrm>
          <a:prstGeom prst="rect">
            <a:avLst/>
          </a:prstGeom>
        </p:spPr>
        <p:txBody>
          <a:bodyPr/>
          <a:lstStyle/>
          <a:p>
            <a:endParaRPr/>
          </a:p>
        </p:txBody>
      </p:sp>
      <p:sp>
        <p:nvSpPr>
          <p:cNvPr id="166" name="Shape 166"/>
          <p:cNvSpPr>
            <a:spLocks noGrp="1"/>
          </p:cNvSpPr>
          <p:nvPr>
            <p:ph type="body" sz="quarter" idx="1"/>
          </p:nvPr>
        </p:nvSpPr>
        <p:spPr>
          <a:prstGeom prst="rect">
            <a:avLst/>
          </a:prstGeom>
        </p:spPr>
        <p:txBody>
          <a:bodyPr/>
          <a:lstStyle/>
          <a:p>
            <a:r>
              <a:t>Notes:</a:t>
            </a:r>
          </a:p>
          <a:p>
            <a:endParaRPr/>
          </a:p>
          <a:p>
            <a:pPr marL="228600" indent="-228600">
              <a:buSzPct val="100000"/>
              <a:buAutoNum type="arabicPeriod"/>
            </a:pPr>
            <a:r>
              <a:t>Take each of the questions shown on the slide and answer them individually.</a:t>
            </a:r>
          </a:p>
          <a:p>
            <a:pPr marL="228600" indent="-228600">
              <a:buSzPct val="100000"/>
              <a:buAutoNum type="arabicPeriod"/>
            </a:pPr>
            <a:r>
              <a:t>Discuss with your peers your thoughts. Are there consensus positions within the group?</a:t>
            </a:r>
          </a:p>
          <a:p>
            <a:pPr marL="228600" indent="-228600">
              <a:buSzPct val="100000"/>
              <a:buAutoNum type="arabicPeriod"/>
            </a:pPr>
            <a:r>
              <a:t>If there are multiple viewpoints or different aspects of the work that are interesting, challenging, or “aha moments” for people please consider why the importance of these attributes may be different for different people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noRot="1" noChangeAspect="1"/>
          </p:cNvSpPr>
          <p:nvPr>
            <p:ph type="sldImg"/>
          </p:nvPr>
        </p:nvSpPr>
        <p:spPr>
          <a:xfrm>
            <a:off x="381000" y="685800"/>
            <a:ext cx="6096000" cy="3429000"/>
          </a:xfrm>
          <a:prstGeom prst="rect">
            <a:avLst/>
          </a:prstGeom>
        </p:spPr>
        <p:txBody>
          <a:bodyPr/>
          <a:lstStyle/>
          <a:p>
            <a:endParaRPr/>
          </a:p>
        </p:txBody>
      </p:sp>
      <p:sp>
        <p:nvSpPr>
          <p:cNvPr id="166" name="Shape 166"/>
          <p:cNvSpPr>
            <a:spLocks noGrp="1"/>
          </p:cNvSpPr>
          <p:nvPr>
            <p:ph type="body" sz="quarter" idx="1"/>
          </p:nvPr>
        </p:nvSpPr>
        <p:spPr>
          <a:prstGeom prst="rect">
            <a:avLst/>
          </a:prstGeom>
        </p:spPr>
        <p:txBody>
          <a:bodyPr/>
          <a:lstStyle/>
          <a:p>
            <a:r>
              <a:t>Notes:</a:t>
            </a:r>
          </a:p>
          <a:p>
            <a:endParaRPr/>
          </a:p>
          <a:p>
            <a:pPr marL="228600" indent="-228600">
              <a:buSzPct val="100000"/>
              <a:buAutoNum type="arabicPeriod"/>
            </a:pPr>
            <a:r>
              <a:t>Take each of the questions shown on the slide and answer them individually.</a:t>
            </a:r>
          </a:p>
          <a:p>
            <a:pPr marL="228600" indent="-228600">
              <a:buSzPct val="100000"/>
              <a:buAutoNum type="arabicPeriod"/>
            </a:pPr>
            <a:r>
              <a:t>Discuss with your peers your thoughts. Are there consensus positions within the group?</a:t>
            </a:r>
          </a:p>
          <a:p>
            <a:pPr marL="228600" indent="-228600">
              <a:buSzPct val="100000"/>
              <a:buAutoNum type="arabicPeriod"/>
            </a:pPr>
            <a:r>
              <a:t>If there are multiple viewpoints or different aspects of the work that are interesting, challenging, or “aha moments” for people please consider why the importance of these attributes may be different for different people</a:t>
            </a:r>
          </a:p>
        </p:txBody>
      </p:sp>
    </p:spTree>
    <p:extLst>
      <p:ext uri="{BB962C8B-B14F-4D97-AF65-F5344CB8AC3E}">
        <p14:creationId xmlns:p14="http://schemas.microsoft.com/office/powerpoint/2010/main" val="2232372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hape 172"/>
          <p:cNvSpPr>
            <a:spLocks noGrp="1" noRot="1" noChangeAspect="1"/>
          </p:cNvSpPr>
          <p:nvPr>
            <p:ph type="sldImg"/>
          </p:nvPr>
        </p:nvSpPr>
        <p:spPr>
          <a:xfrm>
            <a:off x="381000" y="685800"/>
            <a:ext cx="6096000" cy="3429000"/>
          </a:xfrm>
          <a:prstGeom prst="rect">
            <a:avLst/>
          </a:prstGeom>
        </p:spPr>
        <p:txBody>
          <a:bodyPr/>
          <a:lstStyle/>
          <a:p>
            <a:endParaRPr/>
          </a:p>
        </p:txBody>
      </p:sp>
      <p:sp>
        <p:nvSpPr>
          <p:cNvPr id="173" name="Shape 173"/>
          <p:cNvSpPr>
            <a:spLocks noGrp="1"/>
          </p:cNvSpPr>
          <p:nvPr>
            <p:ph type="body" sz="quarter" idx="1"/>
          </p:nvPr>
        </p:nvSpPr>
        <p:spPr>
          <a:prstGeom prst="rect">
            <a:avLst/>
          </a:prstGeom>
        </p:spPr>
        <p:txBody>
          <a:bodyPr/>
          <a:lstStyle/>
          <a:p>
            <a:r>
              <a:t>Notes:</a:t>
            </a:r>
          </a:p>
          <a:p>
            <a:endParaRPr/>
          </a:p>
          <a:p>
            <a:pPr marL="228600" indent="-228600">
              <a:buSzPct val="100000"/>
              <a:buAutoNum type="arabicPeriod"/>
            </a:pPr>
            <a:r>
              <a:t>Take each of the questions shown on the slide and answer them individually.</a:t>
            </a:r>
          </a:p>
          <a:p>
            <a:pPr marL="228600" indent="-228600">
              <a:buSzPct val="100000"/>
              <a:buAutoNum type="arabicPeriod"/>
            </a:pPr>
            <a:r>
              <a:t>Discuss with your peers your thoughts. Are there consensus positions within the group?</a:t>
            </a:r>
          </a:p>
          <a:p>
            <a:pPr marL="228600" indent="-228600">
              <a:buSzPct val="100000"/>
              <a:buAutoNum type="arabicPeriod"/>
            </a:pPr>
            <a:r>
              <a:t>If there are multiple viewpoints or different aspects of the work that are interesting, challenging, or “aha moments” for people please consider why the importance of these attributes may be different for different people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hape 172"/>
          <p:cNvSpPr>
            <a:spLocks noGrp="1" noRot="1" noChangeAspect="1"/>
          </p:cNvSpPr>
          <p:nvPr>
            <p:ph type="sldImg"/>
          </p:nvPr>
        </p:nvSpPr>
        <p:spPr>
          <a:xfrm>
            <a:off x="381000" y="685800"/>
            <a:ext cx="6096000" cy="3429000"/>
          </a:xfrm>
          <a:prstGeom prst="rect">
            <a:avLst/>
          </a:prstGeom>
        </p:spPr>
        <p:txBody>
          <a:bodyPr/>
          <a:lstStyle/>
          <a:p>
            <a:endParaRPr/>
          </a:p>
        </p:txBody>
      </p:sp>
      <p:sp>
        <p:nvSpPr>
          <p:cNvPr id="173" name="Shape 173"/>
          <p:cNvSpPr>
            <a:spLocks noGrp="1"/>
          </p:cNvSpPr>
          <p:nvPr>
            <p:ph type="body" sz="quarter" idx="1"/>
          </p:nvPr>
        </p:nvSpPr>
        <p:spPr>
          <a:prstGeom prst="rect">
            <a:avLst/>
          </a:prstGeom>
        </p:spPr>
        <p:txBody>
          <a:bodyPr/>
          <a:lstStyle/>
          <a:p>
            <a:r>
              <a:t>Notes:</a:t>
            </a:r>
          </a:p>
          <a:p>
            <a:endParaRPr/>
          </a:p>
          <a:p>
            <a:pPr marL="228600" indent="-228600">
              <a:buSzPct val="100000"/>
              <a:buAutoNum type="arabicPeriod"/>
            </a:pPr>
            <a:r>
              <a:t>Take each of the questions shown on the slide and answer them individually.</a:t>
            </a:r>
          </a:p>
          <a:p>
            <a:pPr marL="228600" indent="-228600">
              <a:buSzPct val="100000"/>
              <a:buAutoNum type="arabicPeriod"/>
            </a:pPr>
            <a:r>
              <a:t>Discuss with your peers your thoughts. Are there consensus positions within the group?</a:t>
            </a:r>
          </a:p>
          <a:p>
            <a:pPr marL="228600" indent="-228600">
              <a:buSzPct val="100000"/>
              <a:buAutoNum type="arabicPeriod"/>
            </a:pPr>
            <a:r>
              <a:t>If there are multiple viewpoints or different aspects of the work that are interesting, challenging, or “aha moments” for people please consider why the importance of these attributes may be different for different people</a:t>
            </a:r>
          </a:p>
        </p:txBody>
      </p:sp>
    </p:spTree>
    <p:extLst>
      <p:ext uri="{BB962C8B-B14F-4D97-AF65-F5344CB8AC3E}">
        <p14:creationId xmlns:p14="http://schemas.microsoft.com/office/powerpoint/2010/main" val="6060935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Rectangle 6"/>
          <p:cNvSpPr/>
          <p:nvPr/>
        </p:nvSpPr>
        <p:spPr>
          <a:xfrm>
            <a:off x="0" y="761998"/>
            <a:ext cx="9141619" cy="5334003"/>
          </a:xfrm>
          <a:prstGeom prst="rect">
            <a:avLst/>
          </a:prstGeom>
          <a:solidFill>
            <a:schemeClr val="accent1"/>
          </a:solidFill>
          <a:ln w="12700">
            <a:miter lim="400000"/>
          </a:ln>
        </p:spPr>
        <p:txBody>
          <a:bodyPr lIns="45719" rIns="45719"/>
          <a:lstStyle/>
          <a:p>
            <a:endParaRPr/>
          </a:p>
        </p:txBody>
      </p:sp>
      <p:sp>
        <p:nvSpPr>
          <p:cNvPr id="13" name="Rectangle 7"/>
          <p:cNvSpPr/>
          <p:nvPr/>
        </p:nvSpPr>
        <p:spPr>
          <a:xfrm>
            <a:off x="9266681" y="761998"/>
            <a:ext cx="2925319" cy="5334003"/>
          </a:xfrm>
          <a:prstGeom prst="rect">
            <a:avLst/>
          </a:prstGeom>
          <a:solidFill>
            <a:srgbClr val="DDDDDD"/>
          </a:solidFill>
          <a:ln w="12700">
            <a:miter lim="400000"/>
          </a:ln>
        </p:spPr>
        <p:txBody>
          <a:bodyPr lIns="45719" rIns="45719"/>
          <a:lstStyle/>
          <a:p>
            <a:endParaRPr/>
          </a:p>
        </p:txBody>
      </p:sp>
      <p:sp>
        <p:nvSpPr>
          <p:cNvPr id="14" name="Title Text"/>
          <p:cNvSpPr txBox="1">
            <a:spLocks noGrp="1"/>
          </p:cNvSpPr>
          <p:nvPr>
            <p:ph type="title"/>
          </p:nvPr>
        </p:nvSpPr>
        <p:spPr>
          <a:xfrm>
            <a:off x="1069847" y="1298447"/>
            <a:ext cx="7315201" cy="3255266"/>
          </a:xfrm>
          <a:prstGeom prst="rect">
            <a:avLst/>
          </a:prstGeom>
        </p:spPr>
        <p:txBody>
          <a:bodyPr anchor="b"/>
          <a:lstStyle>
            <a:lvl1pPr>
              <a:defRPr sz="5900" spc="-100"/>
            </a:lvl1pPr>
          </a:lstStyle>
          <a:p>
            <a:r>
              <a:t>Title Text</a:t>
            </a:r>
          </a:p>
        </p:txBody>
      </p:sp>
      <p:sp>
        <p:nvSpPr>
          <p:cNvPr id="15" name="Body Level One…"/>
          <p:cNvSpPr txBox="1">
            <a:spLocks noGrp="1"/>
          </p:cNvSpPr>
          <p:nvPr>
            <p:ph type="body" sz="quarter" idx="1"/>
          </p:nvPr>
        </p:nvSpPr>
        <p:spPr>
          <a:xfrm>
            <a:off x="1100015" y="4670245"/>
            <a:ext cx="7315201" cy="914401"/>
          </a:xfrm>
          <a:prstGeom prst="rect">
            <a:avLst/>
          </a:prstGeom>
        </p:spPr>
        <p:txBody>
          <a:bodyPr anchor="t"/>
          <a:lstStyle>
            <a:lvl1pPr marL="0" indent="0">
              <a:buClrTx/>
              <a:buSzTx/>
              <a:buNone/>
              <a:defRPr sz="2200">
                <a:solidFill>
                  <a:srgbClr val="EEBDD9"/>
                </a:solidFill>
              </a:defRPr>
            </a:lvl1pPr>
            <a:lvl2pPr marL="0" indent="457200">
              <a:buClrTx/>
              <a:buSzTx/>
              <a:buNone/>
              <a:defRPr sz="2200">
                <a:solidFill>
                  <a:srgbClr val="EEBDD9"/>
                </a:solidFill>
              </a:defRPr>
            </a:lvl2pPr>
            <a:lvl3pPr marL="0" indent="914400">
              <a:buClrTx/>
              <a:buSzTx/>
              <a:buNone/>
              <a:defRPr sz="2200">
                <a:solidFill>
                  <a:srgbClr val="EEBDD9"/>
                </a:solidFill>
              </a:defRPr>
            </a:lvl3pPr>
            <a:lvl4pPr marL="0" indent="1371600">
              <a:buClrTx/>
              <a:buSzTx/>
              <a:buNone/>
              <a:defRPr sz="2200">
                <a:solidFill>
                  <a:srgbClr val="EEBDD9"/>
                </a:solidFill>
              </a:defRPr>
            </a:lvl4pPr>
            <a:lvl5pPr marL="0" indent="1828800">
              <a:buClrTx/>
              <a:buSzTx/>
              <a:buNone/>
              <a:defRPr sz="2200">
                <a:solidFill>
                  <a:srgbClr val="EEBDD9"/>
                </a:solidFill>
              </a:defRPr>
            </a:lvl5pPr>
          </a:lstStyle>
          <a:p>
            <a:r>
              <a:t>Body Level One</a:t>
            </a:r>
          </a:p>
          <a:p>
            <a:pPr lvl="1"/>
            <a:r>
              <a:t>Body Level Two</a:t>
            </a:r>
          </a:p>
          <a:p>
            <a:pPr lvl="2"/>
            <a:r>
              <a:t>Body Level Three</a:t>
            </a:r>
          </a:p>
          <a:p>
            <a:pPr lvl="3"/>
            <a:r>
              <a:t>Body Level Four</a:t>
            </a:r>
          </a:p>
          <a:p>
            <a:pPr lvl="4"/>
            <a:r>
              <a:t>Body Level Five</a:t>
            </a:r>
          </a:p>
        </p:txBody>
      </p:sp>
      <p:grpSp>
        <p:nvGrpSpPr>
          <p:cNvPr id="18" name="Group 10"/>
          <p:cNvGrpSpPr/>
          <p:nvPr/>
        </p:nvGrpSpPr>
        <p:grpSpPr>
          <a:xfrm>
            <a:off x="9515230" y="5127445"/>
            <a:ext cx="2444818" cy="807798"/>
            <a:chOff x="0" y="0"/>
            <a:chExt cx="2444817" cy="807796"/>
          </a:xfrm>
        </p:grpSpPr>
        <p:pic>
          <p:nvPicPr>
            <p:cNvPr id="16" name="Google Shape;91;p1" descr="Google Shape;91;p1"/>
            <p:cNvPicPr>
              <a:picLocks noChangeAspect="1"/>
            </p:cNvPicPr>
            <p:nvPr/>
          </p:nvPicPr>
          <p:blipFill>
            <a:blip r:embed="rId2"/>
            <a:stretch>
              <a:fillRect/>
            </a:stretch>
          </p:blipFill>
          <p:spPr>
            <a:xfrm>
              <a:off x="0" y="0"/>
              <a:ext cx="2444818" cy="529201"/>
            </a:xfrm>
            <a:prstGeom prst="rect">
              <a:avLst/>
            </a:prstGeom>
            <a:ln w="12700" cap="flat">
              <a:noFill/>
              <a:miter lim="400000"/>
            </a:ln>
            <a:effectLst/>
          </p:spPr>
        </p:pic>
        <p:sp>
          <p:nvSpPr>
            <p:cNvPr id="17" name="Rectangle 9"/>
            <p:cNvSpPr txBox="1"/>
            <p:nvPr/>
          </p:nvSpPr>
          <p:spPr>
            <a:xfrm>
              <a:off x="162876" y="474709"/>
              <a:ext cx="2119064" cy="33308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defTabSz="914400">
                <a:defRPr i="1">
                  <a:latin typeface="+mn-lt"/>
                  <a:ea typeface="+mn-ea"/>
                  <a:cs typeface="+mn-cs"/>
                  <a:sym typeface="Calibri"/>
                </a:defRPr>
              </a:lvl1pPr>
            </a:lstStyle>
            <a:p>
              <a:r>
                <a:t>Discover Your Future</a:t>
              </a:r>
            </a:p>
          </p:txBody>
        </p:sp>
      </p:grpSp>
      <p:sp>
        <p:nvSpPr>
          <p:cNvPr id="1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119" name="Rectangle 6"/>
          <p:cNvSpPr/>
          <p:nvPr/>
        </p:nvSpPr>
        <p:spPr>
          <a:xfrm>
            <a:off x="0" y="758951"/>
            <a:ext cx="3443591" cy="5330954"/>
          </a:xfrm>
          <a:prstGeom prst="rect">
            <a:avLst/>
          </a:prstGeom>
          <a:solidFill>
            <a:schemeClr val="accent1"/>
          </a:solidFill>
          <a:ln w="12700">
            <a:miter lim="400000"/>
          </a:ln>
        </p:spPr>
        <p:txBody>
          <a:bodyPr lIns="45719" rIns="45719"/>
          <a:lstStyle/>
          <a:p>
            <a:endParaRPr/>
          </a:p>
        </p:txBody>
      </p:sp>
      <p:sp>
        <p:nvSpPr>
          <p:cNvPr id="120" name="Rectangle 37"/>
          <p:cNvSpPr/>
          <p:nvPr/>
        </p:nvSpPr>
        <p:spPr>
          <a:xfrm>
            <a:off x="11815864" y="758951"/>
            <a:ext cx="384049" cy="5330954"/>
          </a:xfrm>
          <a:prstGeom prst="rect">
            <a:avLst/>
          </a:prstGeom>
          <a:solidFill>
            <a:srgbClr val="C8C8C8">
              <a:alpha val="49804"/>
            </a:srgbClr>
          </a:solidFill>
          <a:ln w="12700">
            <a:miter lim="400000"/>
          </a:ln>
        </p:spPr>
        <p:txBody>
          <a:bodyPr lIns="45719" rIns="45719"/>
          <a:lstStyle/>
          <a:p>
            <a:endParaRPr/>
          </a:p>
        </p:txBody>
      </p:sp>
      <p:pic>
        <p:nvPicPr>
          <p:cNvPr id="121" name="Google Shape;25;p26" descr="Google Shape;25;p26"/>
          <p:cNvPicPr>
            <a:picLocks noChangeAspect="1"/>
          </p:cNvPicPr>
          <p:nvPr/>
        </p:nvPicPr>
        <p:blipFill>
          <a:blip r:embed="rId2"/>
          <a:stretch>
            <a:fillRect/>
          </a:stretch>
        </p:blipFill>
        <p:spPr>
          <a:xfrm>
            <a:off x="10644209" y="6183724"/>
            <a:ext cx="1294873" cy="523678"/>
          </a:xfrm>
          <a:prstGeom prst="rect">
            <a:avLst/>
          </a:prstGeom>
          <a:ln w="12700">
            <a:miter lim="400000"/>
          </a:ln>
        </p:spPr>
      </p:pic>
      <p:sp>
        <p:nvSpPr>
          <p:cNvPr id="122" name="Title Text"/>
          <p:cNvSpPr txBox="1">
            <a:spLocks noGrp="1"/>
          </p:cNvSpPr>
          <p:nvPr>
            <p:ph type="title"/>
          </p:nvPr>
        </p:nvSpPr>
        <p:spPr>
          <a:xfrm>
            <a:off x="3867911" y="1298447"/>
            <a:ext cx="7315201" cy="3255266"/>
          </a:xfrm>
          <a:prstGeom prst="rect">
            <a:avLst/>
          </a:prstGeom>
        </p:spPr>
        <p:txBody>
          <a:bodyPr anchor="b"/>
          <a:lstStyle>
            <a:lvl1pPr>
              <a:defRPr sz="5900" spc="-100">
                <a:solidFill>
                  <a:srgbClr val="595959"/>
                </a:solidFill>
              </a:defRPr>
            </a:lvl1pPr>
          </a:lstStyle>
          <a:p>
            <a:r>
              <a:t>Title Text</a:t>
            </a:r>
          </a:p>
        </p:txBody>
      </p:sp>
      <p:sp>
        <p:nvSpPr>
          <p:cNvPr id="123" name="Body Level One…"/>
          <p:cNvSpPr txBox="1">
            <a:spLocks noGrp="1"/>
          </p:cNvSpPr>
          <p:nvPr>
            <p:ph type="body" sz="quarter" idx="1"/>
          </p:nvPr>
        </p:nvSpPr>
        <p:spPr>
          <a:xfrm>
            <a:off x="3886200" y="4672584"/>
            <a:ext cx="7315200" cy="914401"/>
          </a:xfrm>
          <a:prstGeom prst="rect">
            <a:avLst/>
          </a:prstGeom>
        </p:spPr>
        <p:txBody>
          <a:bodyPr anchor="t"/>
          <a:lstStyle>
            <a:lvl1pPr marL="0" indent="0">
              <a:buClrTx/>
              <a:buSzTx/>
              <a:buNone/>
              <a:defRPr sz="2200"/>
            </a:lvl1pPr>
            <a:lvl2pPr marL="0" indent="457200">
              <a:buClrTx/>
              <a:buSzTx/>
              <a:buNone/>
              <a:defRPr sz="2200"/>
            </a:lvl2pPr>
            <a:lvl3pPr marL="0" indent="914400">
              <a:buClrTx/>
              <a:buSzTx/>
              <a:buNone/>
              <a:defRPr sz="2200"/>
            </a:lvl3pPr>
            <a:lvl4pPr marL="0" indent="1371600">
              <a:buClrTx/>
              <a:buSzTx/>
              <a:buNone/>
              <a:defRPr sz="2200"/>
            </a:lvl4pPr>
            <a:lvl5pPr marL="0" indent="1828800">
              <a:buClrTx/>
              <a:buSzTx/>
              <a:buNone/>
              <a:defRPr sz="2200"/>
            </a:lvl5pPr>
          </a:lstStyle>
          <a:p>
            <a:r>
              <a:t>Body Level One</a:t>
            </a:r>
          </a:p>
          <a:p>
            <a:pPr lvl="1"/>
            <a:r>
              <a:t>Body Level Two</a:t>
            </a:r>
          </a:p>
          <a:p>
            <a:pPr lvl="2"/>
            <a:r>
              <a:t>Body Level Three</a:t>
            </a:r>
          </a:p>
          <a:p>
            <a:pPr lvl="3"/>
            <a:r>
              <a:t>Body Level Four</a:t>
            </a:r>
          </a:p>
          <a:p>
            <a:pPr lvl="4"/>
            <a:r>
              <a:t>Body Level Five</a:t>
            </a:r>
          </a:p>
        </p:txBody>
      </p:sp>
      <p:sp>
        <p:nvSpPr>
          <p:cNvPr id="124" name="Learning"/>
          <p:cNvSpPr txBox="1"/>
          <p:nvPr/>
        </p:nvSpPr>
        <p:spPr>
          <a:xfrm>
            <a:off x="457867" y="2946593"/>
            <a:ext cx="1524160"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914400">
              <a:lnSpc>
                <a:spcPct val="90000"/>
              </a:lnSpc>
              <a:defRPr sz="3600" spc="-100">
                <a:solidFill>
                  <a:srgbClr val="FFFFFF"/>
                </a:solidFill>
              </a:defRPr>
            </a:lvl1pPr>
          </a:lstStyle>
          <a:p>
            <a:r>
              <a:t>Learning</a:t>
            </a:r>
          </a:p>
        </p:txBody>
      </p:sp>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6" name="Rectangle 6"/>
          <p:cNvSpPr/>
          <p:nvPr/>
        </p:nvSpPr>
        <p:spPr>
          <a:xfrm>
            <a:off x="0" y="758951"/>
            <a:ext cx="3443591" cy="5330954"/>
          </a:xfrm>
          <a:prstGeom prst="rect">
            <a:avLst/>
          </a:prstGeom>
          <a:solidFill>
            <a:schemeClr val="accent1"/>
          </a:solidFill>
          <a:ln w="12700">
            <a:miter lim="400000"/>
          </a:ln>
        </p:spPr>
        <p:txBody>
          <a:bodyPr lIns="45719" rIns="45719"/>
          <a:lstStyle/>
          <a:p>
            <a:endParaRPr/>
          </a:p>
        </p:txBody>
      </p:sp>
      <p:sp>
        <p:nvSpPr>
          <p:cNvPr id="27" name="Rectangle 37"/>
          <p:cNvSpPr/>
          <p:nvPr/>
        </p:nvSpPr>
        <p:spPr>
          <a:xfrm>
            <a:off x="11815864" y="758951"/>
            <a:ext cx="384049" cy="5330954"/>
          </a:xfrm>
          <a:prstGeom prst="rect">
            <a:avLst/>
          </a:prstGeom>
          <a:solidFill>
            <a:srgbClr val="C8C8C8">
              <a:alpha val="49804"/>
            </a:srgbClr>
          </a:solidFill>
          <a:ln w="12700">
            <a:miter lim="400000"/>
          </a:ln>
        </p:spPr>
        <p:txBody>
          <a:bodyPr lIns="45719" rIns="45719"/>
          <a:lstStyle/>
          <a:p>
            <a:endParaRPr/>
          </a:p>
        </p:txBody>
      </p:sp>
      <p:pic>
        <p:nvPicPr>
          <p:cNvPr id="28" name="Google Shape;25;p26" descr="Google Shape;25;p26"/>
          <p:cNvPicPr>
            <a:picLocks noChangeAspect="1"/>
          </p:cNvPicPr>
          <p:nvPr/>
        </p:nvPicPr>
        <p:blipFill>
          <a:blip r:embed="rId2"/>
          <a:stretch>
            <a:fillRect/>
          </a:stretch>
        </p:blipFill>
        <p:spPr>
          <a:xfrm>
            <a:off x="10644209" y="6183724"/>
            <a:ext cx="1294873" cy="523678"/>
          </a:xfrm>
          <a:prstGeom prst="rect">
            <a:avLst/>
          </a:prstGeom>
          <a:ln w="12700">
            <a:miter lim="400000"/>
          </a:ln>
        </p:spPr>
      </p:pic>
      <p:sp>
        <p:nvSpPr>
          <p:cNvPr id="29" name="Body Level One…"/>
          <p:cNvSpPr txBox="1">
            <a:spLocks noGrp="1"/>
          </p:cNvSpPr>
          <p:nvPr>
            <p:ph type="body" idx="1"/>
          </p:nvPr>
        </p:nvSpPr>
        <p:spPr>
          <a:xfrm>
            <a:off x="3869268" y="864108"/>
            <a:ext cx="7315201" cy="512064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pic>
        <p:nvPicPr>
          <p:cNvPr id="30" name="Google Shape;25;p26" descr="Google Shape;25;p26"/>
          <p:cNvPicPr>
            <a:picLocks noChangeAspect="1"/>
          </p:cNvPicPr>
          <p:nvPr/>
        </p:nvPicPr>
        <p:blipFill>
          <a:blip r:embed="rId2"/>
          <a:stretch>
            <a:fillRect/>
          </a:stretch>
        </p:blipFill>
        <p:spPr>
          <a:xfrm>
            <a:off x="10644209" y="6179032"/>
            <a:ext cx="1294873" cy="523678"/>
          </a:xfrm>
          <a:prstGeom prst="rect">
            <a:avLst/>
          </a:prstGeom>
          <a:ln w="12700">
            <a:miter lim="400000"/>
          </a:ln>
        </p:spPr>
      </p:pic>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8" name="Rectangle 6"/>
          <p:cNvSpPr/>
          <p:nvPr/>
        </p:nvSpPr>
        <p:spPr>
          <a:xfrm>
            <a:off x="0" y="758951"/>
            <a:ext cx="3443591" cy="5330954"/>
          </a:xfrm>
          <a:prstGeom prst="rect">
            <a:avLst/>
          </a:prstGeom>
          <a:solidFill>
            <a:schemeClr val="accent1"/>
          </a:solidFill>
          <a:ln w="12700">
            <a:miter lim="400000"/>
          </a:ln>
        </p:spPr>
        <p:txBody>
          <a:bodyPr lIns="45719" rIns="45719"/>
          <a:lstStyle/>
          <a:p>
            <a:endParaRPr/>
          </a:p>
        </p:txBody>
      </p:sp>
      <p:sp>
        <p:nvSpPr>
          <p:cNvPr id="39" name="Rectangle 37"/>
          <p:cNvSpPr/>
          <p:nvPr/>
        </p:nvSpPr>
        <p:spPr>
          <a:xfrm>
            <a:off x="11815864" y="758951"/>
            <a:ext cx="384049" cy="5330954"/>
          </a:xfrm>
          <a:prstGeom prst="rect">
            <a:avLst/>
          </a:prstGeom>
          <a:solidFill>
            <a:srgbClr val="C8C8C8">
              <a:alpha val="49804"/>
            </a:srgbClr>
          </a:solidFill>
          <a:ln w="12700">
            <a:miter lim="400000"/>
          </a:ln>
        </p:spPr>
        <p:txBody>
          <a:bodyPr lIns="45719" rIns="45719"/>
          <a:lstStyle/>
          <a:p>
            <a:endParaRPr/>
          </a:p>
        </p:txBody>
      </p:sp>
      <p:pic>
        <p:nvPicPr>
          <p:cNvPr id="40" name="Google Shape;25;p26" descr="Google Shape;25;p26"/>
          <p:cNvPicPr>
            <a:picLocks noChangeAspect="1"/>
          </p:cNvPicPr>
          <p:nvPr/>
        </p:nvPicPr>
        <p:blipFill>
          <a:blip r:embed="rId2"/>
          <a:stretch>
            <a:fillRect/>
          </a:stretch>
        </p:blipFill>
        <p:spPr>
          <a:xfrm>
            <a:off x="10644209" y="6183724"/>
            <a:ext cx="1294873" cy="523678"/>
          </a:xfrm>
          <a:prstGeom prst="rect">
            <a:avLst/>
          </a:prstGeom>
          <a:ln w="12700">
            <a:miter lim="400000"/>
          </a:ln>
        </p:spPr>
      </p:pic>
      <p:sp>
        <p:nvSpPr>
          <p:cNvPr id="41" name="Title Text"/>
          <p:cNvSpPr txBox="1">
            <a:spLocks noGrp="1"/>
          </p:cNvSpPr>
          <p:nvPr>
            <p:ph type="title"/>
          </p:nvPr>
        </p:nvSpPr>
        <p:spPr>
          <a:xfrm>
            <a:off x="3867911" y="1298447"/>
            <a:ext cx="7315201" cy="3255266"/>
          </a:xfrm>
          <a:prstGeom prst="rect">
            <a:avLst/>
          </a:prstGeom>
        </p:spPr>
        <p:txBody>
          <a:bodyPr anchor="b"/>
          <a:lstStyle>
            <a:lvl1pPr>
              <a:defRPr sz="5900" spc="-100">
                <a:solidFill>
                  <a:srgbClr val="595959"/>
                </a:solidFill>
              </a:defRPr>
            </a:lvl1pPr>
          </a:lstStyle>
          <a:p>
            <a:r>
              <a:t>Title Text</a:t>
            </a:r>
          </a:p>
        </p:txBody>
      </p:sp>
      <p:sp>
        <p:nvSpPr>
          <p:cNvPr id="42" name="Body Level One…"/>
          <p:cNvSpPr txBox="1">
            <a:spLocks noGrp="1"/>
          </p:cNvSpPr>
          <p:nvPr>
            <p:ph type="body" sz="quarter" idx="1"/>
          </p:nvPr>
        </p:nvSpPr>
        <p:spPr>
          <a:xfrm>
            <a:off x="3886200" y="4672584"/>
            <a:ext cx="7315200" cy="914401"/>
          </a:xfrm>
          <a:prstGeom prst="rect">
            <a:avLst/>
          </a:prstGeom>
        </p:spPr>
        <p:txBody>
          <a:bodyPr anchor="t"/>
          <a:lstStyle>
            <a:lvl1pPr marL="0" indent="0">
              <a:buClrTx/>
              <a:buSzTx/>
              <a:buNone/>
              <a:defRPr sz="2200"/>
            </a:lvl1pPr>
            <a:lvl2pPr marL="0" indent="457200">
              <a:buClrTx/>
              <a:buSzTx/>
              <a:buNone/>
              <a:defRPr sz="2200"/>
            </a:lvl2pPr>
            <a:lvl3pPr marL="0" indent="914400">
              <a:buClrTx/>
              <a:buSzTx/>
              <a:buNone/>
              <a:defRPr sz="2200"/>
            </a:lvl3pPr>
            <a:lvl4pPr marL="0" indent="1371600">
              <a:buClrTx/>
              <a:buSzTx/>
              <a:buNone/>
              <a:defRPr sz="2200"/>
            </a:lvl4pPr>
            <a:lvl5pPr marL="0" indent="1828800">
              <a:buClrTx/>
              <a:buSzTx/>
              <a:buNone/>
              <a:defRPr sz="2200"/>
            </a:lvl5pPr>
          </a:lstStyle>
          <a:p>
            <a:r>
              <a:t>Body Level One</a:t>
            </a:r>
          </a:p>
          <a:p>
            <a:pPr lvl="1"/>
            <a:r>
              <a:t>Body Level Two</a:t>
            </a:r>
          </a:p>
          <a:p>
            <a:pPr lvl="2"/>
            <a:r>
              <a:t>Body Level Three</a:t>
            </a:r>
          </a:p>
          <a:p>
            <a:pPr lvl="3"/>
            <a:r>
              <a:t>Body Level Four</a:t>
            </a:r>
          </a:p>
          <a:p>
            <a:pPr lvl="4"/>
            <a:r>
              <a:t>Body Level Five</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50" name="Rectangle 6"/>
          <p:cNvSpPr/>
          <p:nvPr/>
        </p:nvSpPr>
        <p:spPr>
          <a:xfrm>
            <a:off x="0" y="758951"/>
            <a:ext cx="3443591" cy="5330954"/>
          </a:xfrm>
          <a:prstGeom prst="rect">
            <a:avLst/>
          </a:prstGeom>
          <a:solidFill>
            <a:schemeClr val="accent1"/>
          </a:solidFill>
          <a:ln w="12700">
            <a:miter lim="400000"/>
          </a:ln>
        </p:spPr>
        <p:txBody>
          <a:bodyPr lIns="45719" rIns="45719"/>
          <a:lstStyle/>
          <a:p>
            <a:endParaRPr/>
          </a:p>
        </p:txBody>
      </p:sp>
      <p:sp>
        <p:nvSpPr>
          <p:cNvPr id="51" name="Rectangle 37"/>
          <p:cNvSpPr/>
          <p:nvPr/>
        </p:nvSpPr>
        <p:spPr>
          <a:xfrm>
            <a:off x="11815864" y="758951"/>
            <a:ext cx="384049" cy="5330954"/>
          </a:xfrm>
          <a:prstGeom prst="rect">
            <a:avLst/>
          </a:prstGeom>
          <a:solidFill>
            <a:srgbClr val="C8C8C8">
              <a:alpha val="49804"/>
            </a:srgbClr>
          </a:solidFill>
          <a:ln w="12700">
            <a:miter lim="400000"/>
          </a:ln>
        </p:spPr>
        <p:txBody>
          <a:bodyPr lIns="45719" rIns="45719"/>
          <a:lstStyle/>
          <a:p>
            <a:endParaRPr/>
          </a:p>
        </p:txBody>
      </p:sp>
      <p:pic>
        <p:nvPicPr>
          <p:cNvPr id="52" name="Google Shape;25;p26" descr="Google Shape;25;p26"/>
          <p:cNvPicPr>
            <a:picLocks noChangeAspect="1"/>
          </p:cNvPicPr>
          <p:nvPr/>
        </p:nvPicPr>
        <p:blipFill>
          <a:blip r:embed="rId2"/>
          <a:stretch>
            <a:fillRect/>
          </a:stretch>
        </p:blipFill>
        <p:spPr>
          <a:xfrm>
            <a:off x="10644209" y="6183724"/>
            <a:ext cx="1294873" cy="523678"/>
          </a:xfrm>
          <a:prstGeom prst="rect">
            <a:avLst/>
          </a:prstGeom>
          <a:ln w="12700">
            <a:miter lim="400000"/>
          </a:ln>
        </p:spPr>
      </p:pic>
      <p:sp>
        <p:nvSpPr>
          <p:cNvPr id="53" name="Title Text"/>
          <p:cNvSpPr txBox="1">
            <a:spLocks noGrp="1"/>
          </p:cNvSpPr>
          <p:nvPr>
            <p:ph type="title"/>
          </p:nvPr>
        </p:nvSpPr>
        <p:spPr>
          <a:xfrm>
            <a:off x="252919" y="1123837"/>
            <a:ext cx="2947482" cy="4601184"/>
          </a:xfrm>
          <a:prstGeom prst="rect">
            <a:avLst/>
          </a:prstGeom>
        </p:spPr>
        <p:txBody>
          <a:bodyPr/>
          <a:lstStyle/>
          <a:p>
            <a:r>
              <a:t>Title Text</a:t>
            </a:r>
          </a:p>
        </p:txBody>
      </p:sp>
      <p:sp>
        <p:nvSpPr>
          <p:cNvPr id="54" name="Body Level One…"/>
          <p:cNvSpPr txBox="1">
            <a:spLocks noGrp="1"/>
          </p:cNvSpPr>
          <p:nvPr>
            <p:ph type="body" sz="half" idx="1"/>
          </p:nvPr>
        </p:nvSpPr>
        <p:spPr>
          <a:xfrm>
            <a:off x="3867911" y="868680"/>
            <a:ext cx="3474722" cy="512064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62" name="Rectangle 6"/>
          <p:cNvSpPr/>
          <p:nvPr/>
        </p:nvSpPr>
        <p:spPr>
          <a:xfrm>
            <a:off x="0" y="758951"/>
            <a:ext cx="3443591" cy="5330954"/>
          </a:xfrm>
          <a:prstGeom prst="rect">
            <a:avLst/>
          </a:prstGeom>
          <a:solidFill>
            <a:schemeClr val="accent1"/>
          </a:solidFill>
          <a:ln w="12700">
            <a:miter lim="400000"/>
          </a:ln>
        </p:spPr>
        <p:txBody>
          <a:bodyPr lIns="45719" rIns="45719"/>
          <a:lstStyle/>
          <a:p>
            <a:endParaRPr/>
          </a:p>
        </p:txBody>
      </p:sp>
      <p:sp>
        <p:nvSpPr>
          <p:cNvPr id="63" name="Rectangle 37"/>
          <p:cNvSpPr/>
          <p:nvPr/>
        </p:nvSpPr>
        <p:spPr>
          <a:xfrm>
            <a:off x="11815864" y="758951"/>
            <a:ext cx="384049" cy="5330954"/>
          </a:xfrm>
          <a:prstGeom prst="rect">
            <a:avLst/>
          </a:prstGeom>
          <a:solidFill>
            <a:srgbClr val="C8C8C8">
              <a:alpha val="49804"/>
            </a:srgbClr>
          </a:solidFill>
          <a:ln w="12700">
            <a:miter lim="400000"/>
          </a:ln>
        </p:spPr>
        <p:txBody>
          <a:bodyPr lIns="45719" rIns="45719"/>
          <a:lstStyle/>
          <a:p>
            <a:endParaRPr/>
          </a:p>
        </p:txBody>
      </p:sp>
      <p:pic>
        <p:nvPicPr>
          <p:cNvPr id="64" name="Google Shape;25;p26" descr="Google Shape;25;p26"/>
          <p:cNvPicPr>
            <a:picLocks noChangeAspect="1"/>
          </p:cNvPicPr>
          <p:nvPr/>
        </p:nvPicPr>
        <p:blipFill>
          <a:blip r:embed="rId2"/>
          <a:stretch>
            <a:fillRect/>
          </a:stretch>
        </p:blipFill>
        <p:spPr>
          <a:xfrm>
            <a:off x="10644209" y="6183724"/>
            <a:ext cx="1294873" cy="523678"/>
          </a:xfrm>
          <a:prstGeom prst="rect">
            <a:avLst/>
          </a:prstGeom>
          <a:ln w="12700">
            <a:miter lim="400000"/>
          </a:ln>
        </p:spPr>
      </p:pic>
      <p:sp>
        <p:nvSpPr>
          <p:cNvPr id="65" name="Title Text"/>
          <p:cNvSpPr txBox="1">
            <a:spLocks noGrp="1"/>
          </p:cNvSpPr>
          <p:nvPr>
            <p:ph type="title"/>
          </p:nvPr>
        </p:nvSpPr>
        <p:spPr>
          <a:xfrm>
            <a:off x="252919" y="1123837"/>
            <a:ext cx="2947482" cy="4601184"/>
          </a:xfrm>
          <a:prstGeom prst="rect">
            <a:avLst/>
          </a:prstGeom>
        </p:spPr>
        <p:txBody>
          <a:bodyPr/>
          <a:lstStyle/>
          <a:p>
            <a:r>
              <a:t>Title Text</a:t>
            </a:r>
          </a:p>
        </p:txBody>
      </p:sp>
      <p:sp>
        <p:nvSpPr>
          <p:cNvPr id="66" name="Body Level One…"/>
          <p:cNvSpPr txBox="1">
            <a:spLocks noGrp="1"/>
          </p:cNvSpPr>
          <p:nvPr>
            <p:ph type="body" sz="quarter" idx="1"/>
          </p:nvPr>
        </p:nvSpPr>
        <p:spPr>
          <a:xfrm>
            <a:off x="3867911" y="1023585"/>
            <a:ext cx="3474722" cy="807721"/>
          </a:xfrm>
          <a:prstGeom prst="rect">
            <a:avLst/>
          </a:prstGeom>
        </p:spPr>
        <p:txBody>
          <a:bodyPr anchor="b"/>
          <a:lstStyle>
            <a:lvl1pPr marL="0" indent="0">
              <a:spcBef>
                <a:spcPts val="0"/>
              </a:spcBef>
              <a:buClrTx/>
              <a:buSzTx/>
              <a:buNone/>
            </a:lvl1pPr>
            <a:lvl2pPr marL="0" indent="457200">
              <a:spcBef>
                <a:spcPts val="0"/>
              </a:spcBef>
              <a:buClrTx/>
              <a:buSzTx/>
              <a:buNone/>
            </a:lvl2pPr>
            <a:lvl3pPr marL="0" indent="914400">
              <a:spcBef>
                <a:spcPts val="0"/>
              </a:spcBef>
              <a:buClrTx/>
              <a:buSzTx/>
              <a:buNone/>
            </a:lvl3pPr>
            <a:lvl4pPr marL="0" indent="1371600">
              <a:spcBef>
                <a:spcPts val="0"/>
              </a:spcBef>
              <a:buClrTx/>
              <a:buSzTx/>
              <a:buNone/>
            </a:lvl4pPr>
            <a:lvl5pPr marL="0" indent="1828800">
              <a:spcBef>
                <a:spcPts val="0"/>
              </a:spcBef>
              <a:buClrTx/>
              <a:buSzTx/>
              <a:buNone/>
            </a:lvl5pPr>
          </a:lstStyle>
          <a:p>
            <a:r>
              <a:t>Body Level One</a:t>
            </a:r>
          </a:p>
          <a:p>
            <a:pPr lvl="1"/>
            <a:r>
              <a:t>Body Level Two</a:t>
            </a:r>
          </a:p>
          <a:p>
            <a:pPr lvl="2"/>
            <a:r>
              <a:t>Body Level Three</a:t>
            </a:r>
          </a:p>
          <a:p>
            <a:pPr lvl="3"/>
            <a:r>
              <a:t>Body Level Four</a:t>
            </a:r>
          </a:p>
          <a:p>
            <a:pPr lvl="4"/>
            <a:r>
              <a:t>Body Level Five</a:t>
            </a:r>
          </a:p>
        </p:txBody>
      </p:sp>
      <p:sp>
        <p:nvSpPr>
          <p:cNvPr id="67" name="Text Placeholder 4"/>
          <p:cNvSpPr>
            <a:spLocks noGrp="1"/>
          </p:cNvSpPr>
          <p:nvPr>
            <p:ph type="body" sz="quarter" idx="21"/>
          </p:nvPr>
        </p:nvSpPr>
        <p:spPr>
          <a:xfrm>
            <a:off x="7818463" y="1023585"/>
            <a:ext cx="3474721" cy="813172"/>
          </a:xfrm>
          <a:prstGeom prst="rect">
            <a:avLst/>
          </a:prstGeom>
        </p:spPr>
        <p:txBody>
          <a:bodyPr anchor="b"/>
          <a:lstStyle/>
          <a:p>
            <a:pPr marL="0" indent="0">
              <a:spcBef>
                <a:spcPts val="0"/>
              </a:spcBef>
              <a:buClrTx/>
              <a:buSzTx/>
              <a:buNone/>
            </a:pPr>
            <a:endParaRP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Only">
    <p:spTree>
      <p:nvGrpSpPr>
        <p:cNvPr id="1" name=""/>
        <p:cNvGrpSpPr/>
        <p:nvPr/>
      </p:nvGrpSpPr>
      <p:grpSpPr>
        <a:xfrm>
          <a:off x="0" y="0"/>
          <a:ext cx="0" cy="0"/>
          <a:chOff x="0" y="0"/>
          <a:chExt cx="0" cy="0"/>
        </a:xfrm>
      </p:grpSpPr>
      <p:sp>
        <p:nvSpPr>
          <p:cNvPr id="75" name="Rectangle 6"/>
          <p:cNvSpPr/>
          <p:nvPr/>
        </p:nvSpPr>
        <p:spPr>
          <a:xfrm>
            <a:off x="0" y="758951"/>
            <a:ext cx="3443591" cy="5330954"/>
          </a:xfrm>
          <a:prstGeom prst="rect">
            <a:avLst/>
          </a:prstGeom>
          <a:solidFill>
            <a:schemeClr val="accent1"/>
          </a:solidFill>
          <a:ln w="12700">
            <a:miter lim="400000"/>
          </a:ln>
        </p:spPr>
        <p:txBody>
          <a:bodyPr lIns="45719" rIns="45719"/>
          <a:lstStyle/>
          <a:p>
            <a:endParaRPr/>
          </a:p>
        </p:txBody>
      </p:sp>
      <p:sp>
        <p:nvSpPr>
          <p:cNvPr id="76" name="Rectangle 37"/>
          <p:cNvSpPr/>
          <p:nvPr/>
        </p:nvSpPr>
        <p:spPr>
          <a:xfrm>
            <a:off x="11815864" y="758951"/>
            <a:ext cx="384049" cy="5330954"/>
          </a:xfrm>
          <a:prstGeom prst="rect">
            <a:avLst/>
          </a:prstGeom>
          <a:solidFill>
            <a:srgbClr val="C8C8C8">
              <a:alpha val="49804"/>
            </a:srgbClr>
          </a:solidFill>
          <a:ln w="12700">
            <a:miter lim="400000"/>
          </a:ln>
        </p:spPr>
        <p:txBody>
          <a:bodyPr lIns="45719" rIns="45719"/>
          <a:lstStyle/>
          <a:p>
            <a:endParaRPr/>
          </a:p>
        </p:txBody>
      </p:sp>
      <p:pic>
        <p:nvPicPr>
          <p:cNvPr id="77" name="Google Shape;25;p26" descr="Google Shape;25;p26"/>
          <p:cNvPicPr>
            <a:picLocks noChangeAspect="1"/>
          </p:cNvPicPr>
          <p:nvPr/>
        </p:nvPicPr>
        <p:blipFill>
          <a:blip r:embed="rId2"/>
          <a:stretch>
            <a:fillRect/>
          </a:stretch>
        </p:blipFill>
        <p:spPr>
          <a:xfrm>
            <a:off x="10644209" y="6183724"/>
            <a:ext cx="1294873" cy="523678"/>
          </a:xfrm>
          <a:prstGeom prst="rect">
            <a:avLst/>
          </a:prstGeom>
          <a:ln w="12700">
            <a:miter lim="400000"/>
          </a:ln>
        </p:spPr>
      </p:pic>
      <p:sp>
        <p:nvSpPr>
          <p:cNvPr id="78" name="Title Text"/>
          <p:cNvSpPr txBox="1">
            <a:spLocks noGrp="1"/>
          </p:cNvSpPr>
          <p:nvPr>
            <p:ph type="title"/>
          </p:nvPr>
        </p:nvSpPr>
        <p:spPr>
          <a:xfrm>
            <a:off x="252919" y="1123837"/>
            <a:ext cx="2947482" cy="4601184"/>
          </a:xfrm>
          <a:prstGeom prst="rect">
            <a:avLst/>
          </a:prstGeom>
        </p:spPr>
        <p:txBody>
          <a:bodyPr/>
          <a:lstStyle/>
          <a:p>
            <a:r>
              <a:t>Title Text</a:t>
            </a:r>
          </a:p>
        </p:txBody>
      </p:sp>
      <p:sp>
        <p:nvSpPr>
          <p:cNvPr id="7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93" name="Rectangle 6"/>
          <p:cNvSpPr/>
          <p:nvPr/>
        </p:nvSpPr>
        <p:spPr>
          <a:xfrm>
            <a:off x="0" y="758951"/>
            <a:ext cx="3443591" cy="5330954"/>
          </a:xfrm>
          <a:prstGeom prst="rect">
            <a:avLst/>
          </a:prstGeom>
          <a:solidFill>
            <a:schemeClr val="accent1"/>
          </a:solidFill>
          <a:ln w="12700">
            <a:miter lim="400000"/>
          </a:ln>
        </p:spPr>
        <p:txBody>
          <a:bodyPr lIns="45719" rIns="45719"/>
          <a:lstStyle/>
          <a:p>
            <a:endParaRPr/>
          </a:p>
        </p:txBody>
      </p:sp>
      <p:sp>
        <p:nvSpPr>
          <p:cNvPr id="94" name="Rectangle 37"/>
          <p:cNvSpPr/>
          <p:nvPr/>
        </p:nvSpPr>
        <p:spPr>
          <a:xfrm>
            <a:off x="11815864" y="758951"/>
            <a:ext cx="384049" cy="5330954"/>
          </a:xfrm>
          <a:prstGeom prst="rect">
            <a:avLst/>
          </a:prstGeom>
          <a:solidFill>
            <a:srgbClr val="C8C8C8">
              <a:alpha val="49804"/>
            </a:srgbClr>
          </a:solidFill>
          <a:ln w="12700">
            <a:miter lim="400000"/>
          </a:ln>
        </p:spPr>
        <p:txBody>
          <a:bodyPr lIns="45719" rIns="45719"/>
          <a:lstStyle/>
          <a:p>
            <a:endParaRPr/>
          </a:p>
        </p:txBody>
      </p:sp>
      <p:pic>
        <p:nvPicPr>
          <p:cNvPr id="95" name="Google Shape;25;p26" descr="Google Shape;25;p26"/>
          <p:cNvPicPr>
            <a:picLocks noChangeAspect="1"/>
          </p:cNvPicPr>
          <p:nvPr/>
        </p:nvPicPr>
        <p:blipFill>
          <a:blip r:embed="rId2"/>
          <a:stretch>
            <a:fillRect/>
          </a:stretch>
        </p:blipFill>
        <p:spPr>
          <a:xfrm>
            <a:off x="10644209" y="6183724"/>
            <a:ext cx="1294873" cy="523678"/>
          </a:xfrm>
          <a:prstGeom prst="rect">
            <a:avLst/>
          </a:prstGeom>
          <a:ln w="12700">
            <a:miter lim="400000"/>
          </a:ln>
        </p:spPr>
      </p:pic>
      <p:sp>
        <p:nvSpPr>
          <p:cNvPr id="96" name="Title Text"/>
          <p:cNvSpPr txBox="1">
            <a:spLocks noGrp="1"/>
          </p:cNvSpPr>
          <p:nvPr>
            <p:ph type="title"/>
          </p:nvPr>
        </p:nvSpPr>
        <p:spPr>
          <a:xfrm>
            <a:off x="256031" y="1143000"/>
            <a:ext cx="2834641" cy="2377440"/>
          </a:xfrm>
          <a:prstGeom prst="rect">
            <a:avLst/>
          </a:prstGeom>
        </p:spPr>
        <p:txBody>
          <a:bodyPr anchor="b"/>
          <a:lstStyle>
            <a:lvl1pPr>
              <a:defRPr sz="3200"/>
            </a:lvl1pPr>
          </a:lstStyle>
          <a:p>
            <a:r>
              <a:t>Title Text</a:t>
            </a:r>
          </a:p>
        </p:txBody>
      </p:sp>
      <p:sp>
        <p:nvSpPr>
          <p:cNvPr id="97" name="Body Level One…"/>
          <p:cNvSpPr txBox="1">
            <a:spLocks noGrp="1"/>
          </p:cNvSpPr>
          <p:nvPr>
            <p:ph type="body" idx="1"/>
          </p:nvPr>
        </p:nvSpPr>
        <p:spPr>
          <a:xfrm>
            <a:off x="3867911" y="868680"/>
            <a:ext cx="7315201" cy="512064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8" name="Text Placeholder 3"/>
          <p:cNvSpPr>
            <a:spLocks noGrp="1"/>
          </p:cNvSpPr>
          <p:nvPr>
            <p:ph type="body" sz="quarter" idx="21"/>
          </p:nvPr>
        </p:nvSpPr>
        <p:spPr>
          <a:xfrm>
            <a:off x="256032" y="3494175"/>
            <a:ext cx="2834640" cy="2321991"/>
          </a:xfrm>
          <a:prstGeom prst="rect">
            <a:avLst/>
          </a:prstGeom>
        </p:spPr>
        <p:txBody>
          <a:bodyPr anchor="t"/>
          <a:lstStyle/>
          <a:p>
            <a:pPr marL="0" indent="0">
              <a:lnSpc>
                <a:spcPct val="100000"/>
              </a:lnSpc>
              <a:buClrTx/>
              <a:buSzTx/>
              <a:buNone/>
              <a:defRPr sz="1400">
                <a:solidFill>
                  <a:srgbClr val="FFFFFF"/>
                </a:solidFill>
              </a:defRPr>
            </a:pPr>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106" name="Rectangle 6"/>
          <p:cNvSpPr/>
          <p:nvPr/>
        </p:nvSpPr>
        <p:spPr>
          <a:xfrm>
            <a:off x="0" y="758951"/>
            <a:ext cx="3443591" cy="5330954"/>
          </a:xfrm>
          <a:prstGeom prst="rect">
            <a:avLst/>
          </a:prstGeom>
          <a:solidFill>
            <a:schemeClr val="accent1"/>
          </a:solidFill>
          <a:ln w="12700">
            <a:miter lim="400000"/>
          </a:ln>
        </p:spPr>
        <p:txBody>
          <a:bodyPr lIns="45719" rIns="45719"/>
          <a:lstStyle/>
          <a:p>
            <a:endParaRPr/>
          </a:p>
        </p:txBody>
      </p:sp>
      <p:sp>
        <p:nvSpPr>
          <p:cNvPr id="107" name="Rectangle 37"/>
          <p:cNvSpPr/>
          <p:nvPr/>
        </p:nvSpPr>
        <p:spPr>
          <a:xfrm>
            <a:off x="11815864" y="758951"/>
            <a:ext cx="384049" cy="5330954"/>
          </a:xfrm>
          <a:prstGeom prst="rect">
            <a:avLst/>
          </a:prstGeom>
          <a:solidFill>
            <a:srgbClr val="C8C8C8">
              <a:alpha val="49804"/>
            </a:srgbClr>
          </a:solidFill>
          <a:ln w="12700">
            <a:miter lim="400000"/>
          </a:ln>
        </p:spPr>
        <p:txBody>
          <a:bodyPr lIns="45719" rIns="45719"/>
          <a:lstStyle/>
          <a:p>
            <a:endParaRPr/>
          </a:p>
        </p:txBody>
      </p:sp>
      <p:pic>
        <p:nvPicPr>
          <p:cNvPr id="108" name="Google Shape;25;p26" descr="Google Shape;25;p26"/>
          <p:cNvPicPr>
            <a:picLocks noChangeAspect="1"/>
          </p:cNvPicPr>
          <p:nvPr/>
        </p:nvPicPr>
        <p:blipFill>
          <a:blip r:embed="rId2"/>
          <a:stretch>
            <a:fillRect/>
          </a:stretch>
        </p:blipFill>
        <p:spPr>
          <a:xfrm>
            <a:off x="10644209" y="6183724"/>
            <a:ext cx="1294873" cy="523678"/>
          </a:xfrm>
          <a:prstGeom prst="rect">
            <a:avLst/>
          </a:prstGeom>
          <a:ln w="12700">
            <a:miter lim="400000"/>
          </a:ln>
        </p:spPr>
      </p:pic>
      <p:sp>
        <p:nvSpPr>
          <p:cNvPr id="109" name="Title Text"/>
          <p:cNvSpPr txBox="1">
            <a:spLocks noGrp="1"/>
          </p:cNvSpPr>
          <p:nvPr>
            <p:ph type="title"/>
          </p:nvPr>
        </p:nvSpPr>
        <p:spPr>
          <a:xfrm>
            <a:off x="256031" y="1143000"/>
            <a:ext cx="2834641" cy="2377440"/>
          </a:xfrm>
          <a:prstGeom prst="rect">
            <a:avLst/>
          </a:prstGeom>
        </p:spPr>
        <p:txBody>
          <a:bodyPr anchor="b"/>
          <a:lstStyle>
            <a:lvl1pPr>
              <a:defRPr sz="3200"/>
            </a:lvl1pPr>
          </a:lstStyle>
          <a:p>
            <a:r>
              <a:t>Title Text</a:t>
            </a:r>
          </a:p>
        </p:txBody>
      </p:sp>
      <p:sp>
        <p:nvSpPr>
          <p:cNvPr id="110" name="Picture Placeholder 2"/>
          <p:cNvSpPr>
            <a:spLocks noGrp="1"/>
          </p:cNvSpPr>
          <p:nvPr>
            <p:ph type="pic" idx="21"/>
          </p:nvPr>
        </p:nvSpPr>
        <p:spPr>
          <a:xfrm>
            <a:off x="3570644" y="767419"/>
            <a:ext cx="8115231" cy="5330953"/>
          </a:xfrm>
          <a:prstGeom prst="rect">
            <a:avLst/>
          </a:prstGeom>
        </p:spPr>
        <p:txBody>
          <a:bodyPr lIns="91439" rIns="91439" anchor="t">
            <a:noAutofit/>
          </a:bodyPr>
          <a:lstStyle/>
          <a:p>
            <a:endParaRPr/>
          </a:p>
        </p:txBody>
      </p:sp>
      <p:sp>
        <p:nvSpPr>
          <p:cNvPr id="111" name="Body Level One…"/>
          <p:cNvSpPr txBox="1">
            <a:spLocks noGrp="1"/>
          </p:cNvSpPr>
          <p:nvPr>
            <p:ph type="body" sz="quarter" idx="1"/>
          </p:nvPr>
        </p:nvSpPr>
        <p:spPr>
          <a:xfrm>
            <a:off x="256031" y="3493008"/>
            <a:ext cx="2834641" cy="2322577"/>
          </a:xfrm>
          <a:prstGeom prst="rect">
            <a:avLst/>
          </a:prstGeom>
        </p:spPr>
        <p:txBody>
          <a:bodyPr anchor="t"/>
          <a:lstStyle>
            <a:lvl1pPr marL="0" indent="0">
              <a:lnSpc>
                <a:spcPct val="100000"/>
              </a:lnSpc>
              <a:buClrTx/>
              <a:buSzTx/>
              <a:buNone/>
              <a:defRPr sz="1400">
                <a:solidFill>
                  <a:srgbClr val="FFFFFF"/>
                </a:solidFill>
              </a:defRPr>
            </a:lvl1pPr>
            <a:lvl2pPr marL="0" indent="457200">
              <a:lnSpc>
                <a:spcPct val="100000"/>
              </a:lnSpc>
              <a:buClrTx/>
              <a:buSzTx/>
              <a:buNone/>
              <a:defRPr sz="1400">
                <a:solidFill>
                  <a:srgbClr val="FFFFFF"/>
                </a:solidFill>
              </a:defRPr>
            </a:lvl2pPr>
            <a:lvl3pPr marL="0" indent="914400">
              <a:lnSpc>
                <a:spcPct val="100000"/>
              </a:lnSpc>
              <a:buClrTx/>
              <a:buSzTx/>
              <a:buNone/>
              <a:defRPr sz="1400">
                <a:solidFill>
                  <a:srgbClr val="FFFFFF"/>
                </a:solidFill>
              </a:defRPr>
            </a:lvl3pPr>
            <a:lvl4pPr marL="0" indent="1371600">
              <a:lnSpc>
                <a:spcPct val="100000"/>
              </a:lnSpc>
              <a:buClrTx/>
              <a:buSzTx/>
              <a:buNone/>
              <a:defRPr sz="1400">
                <a:solidFill>
                  <a:srgbClr val="FFFFFF"/>
                </a:solidFill>
              </a:defRPr>
            </a:lvl4pPr>
            <a:lvl5pPr marL="0" indent="1828800">
              <a:lnSpc>
                <a:spcPct val="100000"/>
              </a:lnSpc>
              <a:buClrTx/>
              <a:buSzTx/>
              <a:buNone/>
              <a:defRPr sz="14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Google Shape;25;p26" descr="Google Shape;25;p26"/>
          <p:cNvPicPr>
            <a:picLocks noChangeAspect="1"/>
          </p:cNvPicPr>
          <p:nvPr/>
        </p:nvPicPr>
        <p:blipFill>
          <a:blip r:embed="rId12"/>
          <a:stretch>
            <a:fillRect/>
          </a:stretch>
        </p:blipFill>
        <p:spPr>
          <a:xfrm>
            <a:off x="10644209" y="6179032"/>
            <a:ext cx="1294873" cy="523678"/>
          </a:xfrm>
          <a:prstGeom prst="rect">
            <a:avLst/>
          </a:prstGeom>
          <a:ln w="12700">
            <a:miter lim="400000"/>
          </a:ln>
        </p:spPr>
      </p:pic>
      <p:sp>
        <p:nvSpPr>
          <p:cNvPr id="3" name="Title Text"/>
          <p:cNvSpPr txBox="1">
            <a:spLocks noGrp="1"/>
          </p:cNvSpPr>
          <p:nvPr>
            <p:ph type="title"/>
          </p:nvPr>
        </p:nvSpPr>
        <p:spPr>
          <a:xfrm>
            <a:off x="609600" y="224821"/>
            <a:ext cx="10972800" cy="12426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4" name="Body Level One…"/>
          <p:cNvSpPr txBox="1">
            <a:spLocks noGrp="1"/>
          </p:cNvSpPr>
          <p:nvPr>
            <p:ph type="body" idx="1"/>
          </p:nvPr>
        </p:nvSpPr>
        <p:spPr>
          <a:xfrm>
            <a:off x="609600" y="1467453"/>
            <a:ext cx="10972800" cy="47914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5892800" y="6172200"/>
            <a:ext cx="2844800" cy="368301"/>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90000"/>
        </a:lnSpc>
        <a:spcBef>
          <a:spcPts val="0"/>
        </a:spcBef>
        <a:spcAft>
          <a:spcPts val="0"/>
        </a:spcAft>
        <a:buClrTx/>
        <a:buSzTx/>
        <a:buFontTx/>
        <a:buNone/>
        <a:tabLst/>
        <a:defRPr sz="3600" b="0" i="0" u="none" strike="noStrike" cap="none" spc="-60" baseline="0">
          <a:solidFill>
            <a:srgbClr val="FFFFFF"/>
          </a:solidFill>
          <a:uFillTx/>
          <a:latin typeface="Corbel"/>
          <a:ea typeface="Corbel"/>
          <a:cs typeface="Corbel"/>
          <a:sym typeface="Corbel"/>
        </a:defRPr>
      </a:lvl1pPr>
      <a:lvl2pPr marL="0" marR="0" indent="0" algn="l" defTabSz="914400" rtl="0" latinLnBrk="0">
        <a:lnSpc>
          <a:spcPct val="90000"/>
        </a:lnSpc>
        <a:spcBef>
          <a:spcPts val="0"/>
        </a:spcBef>
        <a:spcAft>
          <a:spcPts val="0"/>
        </a:spcAft>
        <a:buClrTx/>
        <a:buSzTx/>
        <a:buFontTx/>
        <a:buNone/>
        <a:tabLst/>
        <a:defRPr sz="3600" b="0" i="0" u="none" strike="noStrike" cap="none" spc="-60" baseline="0">
          <a:solidFill>
            <a:srgbClr val="FFFFFF"/>
          </a:solidFill>
          <a:uFillTx/>
          <a:latin typeface="Corbel"/>
          <a:ea typeface="Corbel"/>
          <a:cs typeface="Corbel"/>
          <a:sym typeface="Corbel"/>
        </a:defRPr>
      </a:lvl2pPr>
      <a:lvl3pPr marL="0" marR="0" indent="0" algn="l" defTabSz="914400" rtl="0" latinLnBrk="0">
        <a:lnSpc>
          <a:spcPct val="90000"/>
        </a:lnSpc>
        <a:spcBef>
          <a:spcPts val="0"/>
        </a:spcBef>
        <a:spcAft>
          <a:spcPts val="0"/>
        </a:spcAft>
        <a:buClrTx/>
        <a:buSzTx/>
        <a:buFontTx/>
        <a:buNone/>
        <a:tabLst/>
        <a:defRPr sz="3600" b="0" i="0" u="none" strike="noStrike" cap="none" spc="-60" baseline="0">
          <a:solidFill>
            <a:srgbClr val="FFFFFF"/>
          </a:solidFill>
          <a:uFillTx/>
          <a:latin typeface="Corbel"/>
          <a:ea typeface="Corbel"/>
          <a:cs typeface="Corbel"/>
          <a:sym typeface="Corbel"/>
        </a:defRPr>
      </a:lvl3pPr>
      <a:lvl4pPr marL="0" marR="0" indent="0" algn="l" defTabSz="914400" rtl="0" latinLnBrk="0">
        <a:lnSpc>
          <a:spcPct val="90000"/>
        </a:lnSpc>
        <a:spcBef>
          <a:spcPts val="0"/>
        </a:spcBef>
        <a:spcAft>
          <a:spcPts val="0"/>
        </a:spcAft>
        <a:buClrTx/>
        <a:buSzTx/>
        <a:buFontTx/>
        <a:buNone/>
        <a:tabLst/>
        <a:defRPr sz="3600" b="0" i="0" u="none" strike="noStrike" cap="none" spc="-60" baseline="0">
          <a:solidFill>
            <a:srgbClr val="FFFFFF"/>
          </a:solidFill>
          <a:uFillTx/>
          <a:latin typeface="Corbel"/>
          <a:ea typeface="Corbel"/>
          <a:cs typeface="Corbel"/>
          <a:sym typeface="Corbel"/>
        </a:defRPr>
      </a:lvl4pPr>
      <a:lvl5pPr marL="0" marR="0" indent="0" algn="l" defTabSz="914400" rtl="0" latinLnBrk="0">
        <a:lnSpc>
          <a:spcPct val="90000"/>
        </a:lnSpc>
        <a:spcBef>
          <a:spcPts val="0"/>
        </a:spcBef>
        <a:spcAft>
          <a:spcPts val="0"/>
        </a:spcAft>
        <a:buClrTx/>
        <a:buSzTx/>
        <a:buFontTx/>
        <a:buNone/>
        <a:tabLst/>
        <a:defRPr sz="3600" b="0" i="0" u="none" strike="noStrike" cap="none" spc="-60" baseline="0">
          <a:solidFill>
            <a:srgbClr val="FFFFFF"/>
          </a:solidFill>
          <a:uFillTx/>
          <a:latin typeface="Corbel"/>
          <a:ea typeface="Corbel"/>
          <a:cs typeface="Corbel"/>
          <a:sym typeface="Corbel"/>
        </a:defRPr>
      </a:lvl5pPr>
      <a:lvl6pPr marL="0" marR="0" indent="0" algn="l" defTabSz="914400" rtl="0" latinLnBrk="0">
        <a:lnSpc>
          <a:spcPct val="90000"/>
        </a:lnSpc>
        <a:spcBef>
          <a:spcPts val="0"/>
        </a:spcBef>
        <a:spcAft>
          <a:spcPts val="0"/>
        </a:spcAft>
        <a:buClrTx/>
        <a:buSzTx/>
        <a:buFontTx/>
        <a:buNone/>
        <a:tabLst/>
        <a:defRPr sz="3600" b="0" i="0" u="none" strike="noStrike" cap="none" spc="-60" baseline="0">
          <a:solidFill>
            <a:srgbClr val="FFFFFF"/>
          </a:solidFill>
          <a:uFillTx/>
          <a:latin typeface="Corbel"/>
          <a:ea typeface="Corbel"/>
          <a:cs typeface="Corbel"/>
          <a:sym typeface="Corbel"/>
        </a:defRPr>
      </a:lvl6pPr>
      <a:lvl7pPr marL="0" marR="0" indent="0" algn="l" defTabSz="914400" rtl="0" latinLnBrk="0">
        <a:lnSpc>
          <a:spcPct val="90000"/>
        </a:lnSpc>
        <a:spcBef>
          <a:spcPts val="0"/>
        </a:spcBef>
        <a:spcAft>
          <a:spcPts val="0"/>
        </a:spcAft>
        <a:buClrTx/>
        <a:buSzTx/>
        <a:buFontTx/>
        <a:buNone/>
        <a:tabLst/>
        <a:defRPr sz="3600" b="0" i="0" u="none" strike="noStrike" cap="none" spc="-60" baseline="0">
          <a:solidFill>
            <a:srgbClr val="FFFFFF"/>
          </a:solidFill>
          <a:uFillTx/>
          <a:latin typeface="Corbel"/>
          <a:ea typeface="Corbel"/>
          <a:cs typeface="Corbel"/>
          <a:sym typeface="Corbel"/>
        </a:defRPr>
      </a:lvl7pPr>
      <a:lvl8pPr marL="0" marR="0" indent="0" algn="l" defTabSz="914400" rtl="0" latinLnBrk="0">
        <a:lnSpc>
          <a:spcPct val="90000"/>
        </a:lnSpc>
        <a:spcBef>
          <a:spcPts val="0"/>
        </a:spcBef>
        <a:spcAft>
          <a:spcPts val="0"/>
        </a:spcAft>
        <a:buClrTx/>
        <a:buSzTx/>
        <a:buFontTx/>
        <a:buNone/>
        <a:tabLst/>
        <a:defRPr sz="3600" b="0" i="0" u="none" strike="noStrike" cap="none" spc="-60" baseline="0">
          <a:solidFill>
            <a:srgbClr val="FFFFFF"/>
          </a:solidFill>
          <a:uFillTx/>
          <a:latin typeface="Corbel"/>
          <a:ea typeface="Corbel"/>
          <a:cs typeface="Corbel"/>
          <a:sym typeface="Corbel"/>
        </a:defRPr>
      </a:lvl8pPr>
      <a:lvl9pPr marL="0" marR="0" indent="0" algn="l" defTabSz="914400" rtl="0" latinLnBrk="0">
        <a:lnSpc>
          <a:spcPct val="90000"/>
        </a:lnSpc>
        <a:spcBef>
          <a:spcPts val="0"/>
        </a:spcBef>
        <a:spcAft>
          <a:spcPts val="0"/>
        </a:spcAft>
        <a:buClrTx/>
        <a:buSzTx/>
        <a:buFontTx/>
        <a:buNone/>
        <a:tabLst/>
        <a:defRPr sz="3600" b="0" i="0" u="none" strike="noStrike" cap="none" spc="-60" baseline="0">
          <a:solidFill>
            <a:srgbClr val="FFFFFF"/>
          </a:solidFill>
          <a:uFillTx/>
          <a:latin typeface="Corbel"/>
          <a:ea typeface="Corbel"/>
          <a:cs typeface="Corbel"/>
          <a:sym typeface="Corbel"/>
        </a:defRPr>
      </a:lvl9pPr>
    </p:titleStyle>
    <p:bodyStyle>
      <a:lvl1pPr marL="182879" marR="0" indent="-182879" algn="l" defTabSz="914400" rtl="0" latinLnBrk="0">
        <a:lnSpc>
          <a:spcPct val="90000"/>
        </a:lnSpc>
        <a:spcBef>
          <a:spcPts val="1200"/>
        </a:spcBef>
        <a:spcAft>
          <a:spcPts val="0"/>
        </a:spcAft>
        <a:buClr>
          <a:schemeClr val="accent1"/>
        </a:buClr>
        <a:buSzPct val="100000"/>
        <a:buFontTx/>
        <a:buChar char="●"/>
        <a:tabLst/>
        <a:defRPr sz="2000" b="0" i="0" u="none" strike="noStrike" cap="none" spc="0" baseline="0">
          <a:solidFill>
            <a:srgbClr val="595959"/>
          </a:solidFill>
          <a:uFillTx/>
          <a:latin typeface="Corbel"/>
          <a:ea typeface="Corbel"/>
          <a:cs typeface="Corbel"/>
          <a:sym typeface="Corbel"/>
        </a:defRPr>
      </a:lvl1pPr>
      <a:lvl2pPr marL="706119" marR="0" indent="-203200" algn="l" defTabSz="914400" rtl="0" latinLnBrk="0">
        <a:lnSpc>
          <a:spcPct val="90000"/>
        </a:lnSpc>
        <a:spcBef>
          <a:spcPts val="1200"/>
        </a:spcBef>
        <a:spcAft>
          <a:spcPts val="0"/>
        </a:spcAft>
        <a:buClr>
          <a:schemeClr val="accent1"/>
        </a:buClr>
        <a:buSzPct val="100000"/>
        <a:buFontTx/>
        <a:buChar char="●"/>
        <a:tabLst/>
        <a:defRPr sz="2000" b="0" i="0" u="none" strike="noStrike" cap="none" spc="0" baseline="0">
          <a:solidFill>
            <a:srgbClr val="595959"/>
          </a:solidFill>
          <a:uFillTx/>
          <a:latin typeface="Corbel"/>
          <a:ea typeface="Corbel"/>
          <a:cs typeface="Corbel"/>
          <a:sym typeface="Corbel"/>
        </a:defRPr>
      </a:lvl2pPr>
      <a:lvl3pPr marL="1188719" marR="0" indent="-228600" algn="l" defTabSz="914400" rtl="0" latinLnBrk="0">
        <a:lnSpc>
          <a:spcPct val="90000"/>
        </a:lnSpc>
        <a:spcBef>
          <a:spcPts val="1200"/>
        </a:spcBef>
        <a:spcAft>
          <a:spcPts val="0"/>
        </a:spcAft>
        <a:buClr>
          <a:schemeClr val="accent1"/>
        </a:buClr>
        <a:buSzPct val="100000"/>
        <a:buFontTx/>
        <a:buChar char="●"/>
        <a:tabLst/>
        <a:defRPr sz="2000" b="0" i="0" u="none" strike="noStrike" cap="none" spc="0" baseline="0">
          <a:solidFill>
            <a:srgbClr val="595959"/>
          </a:solidFill>
          <a:uFillTx/>
          <a:latin typeface="Corbel"/>
          <a:ea typeface="Corbel"/>
          <a:cs typeface="Corbel"/>
          <a:sym typeface="Corbel"/>
        </a:defRPr>
      </a:lvl3pPr>
      <a:lvl4pPr marL="1678577" marR="0" indent="-261257" algn="l" defTabSz="914400" rtl="0" latinLnBrk="0">
        <a:lnSpc>
          <a:spcPct val="90000"/>
        </a:lnSpc>
        <a:spcBef>
          <a:spcPts val="1200"/>
        </a:spcBef>
        <a:spcAft>
          <a:spcPts val="0"/>
        </a:spcAft>
        <a:buClr>
          <a:schemeClr val="accent1"/>
        </a:buClr>
        <a:buSzPct val="100000"/>
        <a:buFontTx/>
        <a:buChar char="●"/>
        <a:tabLst/>
        <a:defRPr sz="2000" b="0" i="0" u="none" strike="noStrike" cap="none" spc="0" baseline="0">
          <a:solidFill>
            <a:srgbClr val="595959"/>
          </a:solidFill>
          <a:uFillTx/>
          <a:latin typeface="Corbel"/>
          <a:ea typeface="Corbel"/>
          <a:cs typeface="Corbel"/>
          <a:sym typeface="Corbel"/>
        </a:defRPr>
      </a:lvl4pPr>
      <a:lvl5pPr marL="2135777" marR="0" indent="-261257" algn="l" defTabSz="914400" rtl="0" latinLnBrk="0">
        <a:lnSpc>
          <a:spcPct val="90000"/>
        </a:lnSpc>
        <a:spcBef>
          <a:spcPts val="1200"/>
        </a:spcBef>
        <a:spcAft>
          <a:spcPts val="0"/>
        </a:spcAft>
        <a:buClr>
          <a:schemeClr val="accent1"/>
        </a:buClr>
        <a:buSzPct val="100000"/>
        <a:buFontTx/>
        <a:buChar char="●"/>
        <a:tabLst/>
        <a:defRPr sz="2000" b="0" i="0" u="none" strike="noStrike" cap="none" spc="0" baseline="0">
          <a:solidFill>
            <a:srgbClr val="595959"/>
          </a:solidFill>
          <a:uFillTx/>
          <a:latin typeface="Corbel"/>
          <a:ea typeface="Corbel"/>
          <a:cs typeface="Corbel"/>
          <a:sym typeface="Corbel"/>
        </a:defRPr>
      </a:lvl5pPr>
      <a:lvl6pPr marL="2612571" marR="0" indent="-326571" algn="l" defTabSz="914400" rtl="0" latinLnBrk="0">
        <a:lnSpc>
          <a:spcPct val="90000"/>
        </a:lnSpc>
        <a:spcBef>
          <a:spcPts val="1200"/>
        </a:spcBef>
        <a:spcAft>
          <a:spcPts val="0"/>
        </a:spcAft>
        <a:buClr>
          <a:schemeClr val="accent1"/>
        </a:buClr>
        <a:buSzPct val="100000"/>
        <a:buFontTx/>
        <a:buChar char="●"/>
        <a:tabLst/>
        <a:defRPr sz="2000" b="0" i="0" u="none" strike="noStrike" cap="none" spc="0" baseline="0">
          <a:solidFill>
            <a:srgbClr val="595959"/>
          </a:solidFill>
          <a:uFillTx/>
          <a:latin typeface="Corbel"/>
          <a:ea typeface="Corbel"/>
          <a:cs typeface="Corbel"/>
          <a:sym typeface="Corbel"/>
        </a:defRPr>
      </a:lvl6pPr>
      <a:lvl7pPr marL="3069771" marR="0" indent="-326571" algn="l" defTabSz="914400" rtl="0" latinLnBrk="0">
        <a:lnSpc>
          <a:spcPct val="90000"/>
        </a:lnSpc>
        <a:spcBef>
          <a:spcPts val="1200"/>
        </a:spcBef>
        <a:spcAft>
          <a:spcPts val="0"/>
        </a:spcAft>
        <a:buClr>
          <a:schemeClr val="accent1"/>
        </a:buClr>
        <a:buSzPct val="100000"/>
        <a:buFontTx/>
        <a:buChar char="●"/>
        <a:tabLst/>
        <a:defRPr sz="2000" b="0" i="0" u="none" strike="noStrike" cap="none" spc="0" baseline="0">
          <a:solidFill>
            <a:srgbClr val="595959"/>
          </a:solidFill>
          <a:uFillTx/>
          <a:latin typeface="Corbel"/>
          <a:ea typeface="Corbel"/>
          <a:cs typeface="Corbel"/>
          <a:sym typeface="Corbel"/>
        </a:defRPr>
      </a:lvl7pPr>
      <a:lvl8pPr marL="3526971" marR="0" indent="-326571" algn="l" defTabSz="914400" rtl="0" latinLnBrk="0">
        <a:lnSpc>
          <a:spcPct val="90000"/>
        </a:lnSpc>
        <a:spcBef>
          <a:spcPts val="1200"/>
        </a:spcBef>
        <a:spcAft>
          <a:spcPts val="0"/>
        </a:spcAft>
        <a:buClr>
          <a:schemeClr val="accent1"/>
        </a:buClr>
        <a:buSzPct val="100000"/>
        <a:buFontTx/>
        <a:buChar char="●"/>
        <a:tabLst/>
        <a:defRPr sz="2000" b="0" i="0" u="none" strike="noStrike" cap="none" spc="0" baseline="0">
          <a:solidFill>
            <a:srgbClr val="595959"/>
          </a:solidFill>
          <a:uFillTx/>
          <a:latin typeface="Corbel"/>
          <a:ea typeface="Corbel"/>
          <a:cs typeface="Corbel"/>
          <a:sym typeface="Corbel"/>
        </a:defRPr>
      </a:lvl8pPr>
      <a:lvl9pPr marL="3984171" marR="0" indent="-326571" algn="l" defTabSz="914400" rtl="0" latinLnBrk="0">
        <a:lnSpc>
          <a:spcPct val="90000"/>
        </a:lnSpc>
        <a:spcBef>
          <a:spcPts val="1200"/>
        </a:spcBef>
        <a:spcAft>
          <a:spcPts val="0"/>
        </a:spcAft>
        <a:buClr>
          <a:schemeClr val="accent1"/>
        </a:buClr>
        <a:buSzPct val="100000"/>
        <a:buFontTx/>
        <a:buChar char="●"/>
        <a:tabLst/>
        <a:defRPr sz="2000" b="0" i="0" u="none" strike="noStrike" cap="none" spc="0" baseline="0">
          <a:solidFill>
            <a:srgbClr val="595959"/>
          </a:solidFill>
          <a:uFillTx/>
          <a:latin typeface="Corbel"/>
          <a:ea typeface="Corbel"/>
          <a:cs typeface="Corbel"/>
          <a:sym typeface="Corbel"/>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orbe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varun-jasti/Book-Hub"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youtube.com/playlist?list=PLYPlvTh05MsxJja9bzQCSTDu4hnEv5N_u" TargetMode="External"/><Relationship Id="rId2" Type="http://schemas.openxmlformats.org/officeDocument/2006/relationships/hyperlink" Target="https://www.youtube.com/watch?v=eDTcSaZcLh4&amp;t=427s" TargetMode="External"/><Relationship Id="rId1" Type="http://schemas.openxmlformats.org/officeDocument/2006/relationships/slideLayout" Target="../slideLayouts/slideLayout2.xml"/><Relationship Id="rId5" Type="http://schemas.openxmlformats.org/officeDocument/2006/relationships/hyperlink" Target="https://www.youtube.com/watch?v=yBDHkveJUf4" TargetMode="External"/><Relationship Id="rId4" Type="http://schemas.openxmlformats.org/officeDocument/2006/relationships/hyperlink" Target="https://www.youtube.com/watch?v=2Ax_P_SmBh4&amp;t=873s"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Google Shape;37;p1"/>
          <p:cNvSpPr txBox="1"/>
          <p:nvPr/>
        </p:nvSpPr>
        <p:spPr>
          <a:xfrm>
            <a:off x="898164" y="1201190"/>
            <a:ext cx="4887051" cy="12002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spAutoFit/>
          </a:bodyPr>
          <a:lstStyle>
            <a:lvl1pPr algn="ctr" defTabSz="914400">
              <a:defRPr sz="3600">
                <a:solidFill>
                  <a:srgbClr val="FFFFFF"/>
                </a:solidFill>
                <a:latin typeface="Arial"/>
                <a:ea typeface="Arial"/>
                <a:cs typeface="Arial"/>
                <a:sym typeface="Arial"/>
              </a:defRPr>
            </a:lvl1pPr>
          </a:lstStyle>
          <a:p>
            <a:r>
              <a:rPr lang="en-IN" dirty="0"/>
              <a:t>Managing an Online Bookstore</a:t>
            </a:r>
            <a:endParaRPr dirty="0"/>
          </a:p>
        </p:txBody>
      </p:sp>
      <p:sp>
        <p:nvSpPr>
          <p:cNvPr id="135" name="Google Shape;40;p1"/>
          <p:cNvSpPr txBox="1"/>
          <p:nvPr/>
        </p:nvSpPr>
        <p:spPr>
          <a:xfrm>
            <a:off x="1005849" y="2458923"/>
            <a:ext cx="5746922" cy="255450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699" tIns="45699" rIns="45699" bIns="45699">
            <a:spAutoFit/>
          </a:bodyPr>
          <a:lstStyle/>
          <a:p>
            <a:pPr defTabSz="914400">
              <a:defRPr sz="2400">
                <a:solidFill>
                  <a:srgbClr val="FFFFFF"/>
                </a:solidFill>
                <a:latin typeface="Arial"/>
                <a:ea typeface="Arial"/>
                <a:cs typeface="Arial"/>
                <a:sym typeface="Arial"/>
              </a:defRPr>
            </a:pPr>
            <a:r>
              <a:rPr sz="2000" dirty="0"/>
              <a:t>Team Name</a:t>
            </a:r>
            <a:r>
              <a:rPr lang="en-IN" sz="2000" dirty="0"/>
              <a:t> : Task Titans</a:t>
            </a:r>
          </a:p>
          <a:p>
            <a:pPr defTabSz="914400">
              <a:defRPr sz="2400">
                <a:solidFill>
                  <a:srgbClr val="FFFFFF"/>
                </a:solidFill>
                <a:latin typeface="Arial"/>
                <a:ea typeface="Arial"/>
                <a:cs typeface="Arial"/>
                <a:sym typeface="Arial"/>
              </a:defRPr>
            </a:pPr>
            <a:r>
              <a:rPr lang="en-IN" sz="2000" dirty="0"/>
              <a:t>Team Members: </a:t>
            </a:r>
          </a:p>
          <a:p>
            <a:pPr marL="342900" indent="-342900" defTabSz="914400">
              <a:buFont typeface="Arial" panose="020B0604020202020204" pitchFamily="34" charset="0"/>
              <a:buChar char="•"/>
              <a:defRPr sz="2400">
                <a:solidFill>
                  <a:srgbClr val="FFFFFF"/>
                </a:solidFill>
                <a:latin typeface="Arial"/>
                <a:ea typeface="Arial"/>
                <a:cs typeface="Arial"/>
                <a:sym typeface="Arial"/>
              </a:defRPr>
            </a:pPr>
            <a:r>
              <a:rPr lang="en-IN" sz="2000" dirty="0"/>
              <a:t>J. Varun Kumar</a:t>
            </a:r>
          </a:p>
          <a:p>
            <a:pPr marL="342900" indent="-342900" defTabSz="914400">
              <a:buFont typeface="Arial" panose="020B0604020202020204" pitchFamily="34" charset="0"/>
              <a:buChar char="•"/>
              <a:defRPr sz="2400">
                <a:solidFill>
                  <a:srgbClr val="FFFFFF"/>
                </a:solidFill>
                <a:latin typeface="Arial"/>
                <a:ea typeface="Arial"/>
                <a:cs typeface="Arial"/>
                <a:sym typeface="Arial"/>
              </a:defRPr>
            </a:pPr>
            <a:r>
              <a:rPr lang="en-IN" sz="2000" dirty="0"/>
              <a:t>A. Charan Kumar</a:t>
            </a:r>
          </a:p>
          <a:p>
            <a:pPr marL="342900" indent="-342900" defTabSz="914400">
              <a:buFont typeface="Arial" panose="020B0604020202020204" pitchFamily="34" charset="0"/>
              <a:buChar char="•"/>
              <a:defRPr sz="2400">
                <a:solidFill>
                  <a:srgbClr val="FFFFFF"/>
                </a:solidFill>
                <a:latin typeface="Arial"/>
                <a:ea typeface="Arial"/>
                <a:cs typeface="Arial"/>
                <a:sym typeface="Arial"/>
              </a:defRPr>
            </a:pPr>
            <a:r>
              <a:rPr lang="en-IN" sz="2000" dirty="0"/>
              <a:t>A. Vinay Kumar</a:t>
            </a:r>
          </a:p>
          <a:p>
            <a:pPr marL="342900" indent="-342900" defTabSz="914400">
              <a:buFont typeface="Arial" panose="020B0604020202020204" pitchFamily="34" charset="0"/>
              <a:buChar char="•"/>
              <a:defRPr sz="2400">
                <a:solidFill>
                  <a:srgbClr val="FFFFFF"/>
                </a:solidFill>
                <a:latin typeface="Arial"/>
                <a:ea typeface="Arial"/>
                <a:cs typeface="Arial"/>
                <a:sym typeface="Arial"/>
              </a:defRPr>
            </a:pPr>
            <a:r>
              <a:rPr lang="en-IN" sz="2000" dirty="0"/>
              <a:t>K. Dheeraj Kumar</a:t>
            </a:r>
          </a:p>
          <a:p>
            <a:pPr marL="342900" indent="-342900" defTabSz="914400">
              <a:buFont typeface="Arial" panose="020B0604020202020204" pitchFamily="34" charset="0"/>
              <a:buChar char="•"/>
              <a:defRPr sz="2400">
                <a:solidFill>
                  <a:srgbClr val="FFFFFF"/>
                </a:solidFill>
                <a:latin typeface="Arial"/>
                <a:ea typeface="Arial"/>
                <a:cs typeface="Arial"/>
                <a:sym typeface="Arial"/>
              </a:defRPr>
            </a:pPr>
            <a:r>
              <a:rPr lang="en-IN" sz="2000" dirty="0"/>
              <a:t>K. Manikanta Vinayak</a:t>
            </a:r>
            <a:endParaRPr sz="2000" dirty="0"/>
          </a:p>
          <a:p>
            <a:pPr defTabSz="914400">
              <a:defRPr sz="2400">
                <a:solidFill>
                  <a:srgbClr val="FFFFFF"/>
                </a:solidFill>
                <a:latin typeface="Arial"/>
                <a:ea typeface="Arial"/>
                <a:cs typeface="Arial"/>
                <a:sym typeface="Arial"/>
              </a:defRPr>
            </a:pPr>
            <a:r>
              <a:rPr sz="2000" dirty="0"/>
              <a:t>Name of the mentor</a:t>
            </a:r>
            <a:r>
              <a:rPr lang="en-IN" sz="2000" dirty="0"/>
              <a:t> : Neetesh Parasar</a:t>
            </a:r>
            <a:endParaRPr sz="2000" dirty="0"/>
          </a:p>
        </p:txBody>
      </p:sp>
      <p:sp>
        <p:nvSpPr>
          <p:cNvPr id="136" name="Google Shape;41;p1"/>
          <p:cNvSpPr txBox="1"/>
          <p:nvPr/>
        </p:nvSpPr>
        <p:spPr>
          <a:xfrm>
            <a:off x="1435834" y="5304029"/>
            <a:ext cx="4886951" cy="3077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spAutoFit/>
          </a:bodyPr>
          <a:lstStyle>
            <a:lvl1pPr algn="ctr" defTabSz="914400">
              <a:defRPr sz="1400">
                <a:solidFill>
                  <a:srgbClr val="FFFFFF"/>
                </a:solidFill>
                <a:latin typeface="Arial"/>
                <a:ea typeface="Arial"/>
                <a:cs typeface="Arial"/>
                <a:sym typeface="Arial"/>
              </a:defRPr>
            </a:lvl1pPr>
          </a:lstStyle>
          <a:p>
            <a:r>
              <a:rPr lang="en-IN" dirty="0"/>
              <a:t>7 August 2024</a:t>
            </a:r>
            <a:endParaRPr dirty="0"/>
          </a:p>
        </p:txBody>
      </p:sp>
      <p:sp>
        <p:nvSpPr>
          <p:cNvPr id="137"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Include your system diagram with clear labelling and explanation where required"/>
          <p:cNvSpPr txBox="1">
            <a:spLocks noGrp="1"/>
          </p:cNvSpPr>
          <p:nvPr>
            <p:ph type="body" sz="half" idx="1"/>
          </p:nvPr>
        </p:nvSpPr>
        <p:spPr>
          <a:xfrm>
            <a:off x="3771942" y="2103565"/>
            <a:ext cx="7315201" cy="3688069"/>
          </a:xfrm>
          <a:prstGeom prst="rect">
            <a:avLst/>
          </a:prstGeom>
        </p:spPr>
        <p:txBody>
          <a:bodyPr/>
          <a:lstStyle/>
          <a:p>
            <a:r>
              <a:rPr lang="en-IN" dirty="0"/>
              <a:t>Admin</a:t>
            </a:r>
            <a:endParaRPr dirty="0"/>
          </a:p>
        </p:txBody>
      </p:sp>
      <p:sp>
        <p:nvSpPr>
          <p:cNvPr id="176"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177" name="Text Placeholder 4"/>
          <p:cNvSpPr txBox="1"/>
          <p:nvPr/>
        </p:nvSpPr>
        <p:spPr>
          <a:xfrm>
            <a:off x="3913630" y="887061"/>
            <a:ext cx="6258441" cy="10807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Project Development Cycle-System Diagram</a:t>
            </a:r>
          </a:p>
        </p:txBody>
      </p:sp>
      <p:pic>
        <p:nvPicPr>
          <p:cNvPr id="3" name="Picture 2" descr="A diagram of a software company&#10;&#10;Description automatically generated">
            <a:extLst>
              <a:ext uri="{FF2B5EF4-FFF2-40B4-BE49-F238E27FC236}">
                <a16:creationId xmlns:a16="http://schemas.microsoft.com/office/drawing/2014/main" id="{D6BD6690-8678-4868-F371-8242D4D0A23B}"/>
              </a:ext>
            </a:extLst>
          </p:cNvPr>
          <p:cNvPicPr>
            <a:picLocks noChangeAspect="1"/>
          </p:cNvPicPr>
          <p:nvPr/>
        </p:nvPicPr>
        <p:blipFill rotWithShape="1">
          <a:blip r:embed="rId2">
            <a:extLst>
              <a:ext uri="{28A0092B-C50C-407E-A947-70E740481C1C}">
                <a14:useLocalDpi xmlns:a14="http://schemas.microsoft.com/office/drawing/2010/main" val="0"/>
              </a:ext>
            </a:extLst>
          </a:blip>
          <a:srcRect l="3903" t="13426" r="5057" b="11489"/>
          <a:stretch/>
        </p:blipFill>
        <p:spPr>
          <a:xfrm>
            <a:off x="4889016" y="2407639"/>
            <a:ext cx="6758876" cy="2885813"/>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Include your system diagram with clear labelling and explanation where required"/>
          <p:cNvSpPr txBox="1">
            <a:spLocks noGrp="1"/>
          </p:cNvSpPr>
          <p:nvPr>
            <p:ph type="body" sz="half" idx="1"/>
          </p:nvPr>
        </p:nvSpPr>
        <p:spPr>
          <a:xfrm>
            <a:off x="3771942" y="2103565"/>
            <a:ext cx="7315201" cy="3688069"/>
          </a:xfrm>
          <a:prstGeom prst="rect">
            <a:avLst/>
          </a:prstGeom>
        </p:spPr>
        <p:txBody>
          <a:bodyPr/>
          <a:lstStyle/>
          <a:p>
            <a:r>
              <a:rPr lang="en-IN" dirty="0"/>
              <a:t>Customer</a:t>
            </a:r>
            <a:endParaRPr dirty="0"/>
          </a:p>
        </p:txBody>
      </p:sp>
      <p:sp>
        <p:nvSpPr>
          <p:cNvPr id="176" name="Project Development Cycle"/>
          <p:cNvSpPr txBox="1"/>
          <p:nvPr/>
        </p:nvSpPr>
        <p:spPr>
          <a:xfrm>
            <a:off x="400369" y="2654300"/>
            <a:ext cx="2642853" cy="1549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177" name="Text Placeholder 4"/>
          <p:cNvSpPr txBox="1"/>
          <p:nvPr/>
        </p:nvSpPr>
        <p:spPr>
          <a:xfrm>
            <a:off x="3913630" y="887061"/>
            <a:ext cx="6258441" cy="10807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Project Development Cycle-System Diagram</a:t>
            </a:r>
          </a:p>
        </p:txBody>
      </p:sp>
      <p:pic>
        <p:nvPicPr>
          <p:cNvPr id="6" name="Picture 5" descr="A diagram of a customer service&#10;&#10;Description automatically generated">
            <a:extLst>
              <a:ext uri="{FF2B5EF4-FFF2-40B4-BE49-F238E27FC236}">
                <a16:creationId xmlns:a16="http://schemas.microsoft.com/office/drawing/2014/main" id="{18A1928D-F8F5-96CE-7CA8-C3A31FD49F9C}"/>
              </a:ext>
            </a:extLst>
          </p:cNvPr>
          <p:cNvPicPr>
            <a:picLocks noChangeAspect="1"/>
          </p:cNvPicPr>
          <p:nvPr/>
        </p:nvPicPr>
        <p:blipFill rotWithShape="1">
          <a:blip r:embed="rId2">
            <a:extLst>
              <a:ext uri="{28A0092B-C50C-407E-A947-70E740481C1C}">
                <a14:useLocalDpi xmlns:a14="http://schemas.microsoft.com/office/drawing/2010/main" val="0"/>
              </a:ext>
            </a:extLst>
          </a:blip>
          <a:srcRect l="2758" t="10180" r="2254" b="12060"/>
          <a:stretch/>
        </p:blipFill>
        <p:spPr>
          <a:xfrm>
            <a:off x="5114180" y="2406303"/>
            <a:ext cx="6538127" cy="2545233"/>
          </a:xfrm>
          <a:prstGeom prst="rect">
            <a:avLst/>
          </a:prstGeom>
        </p:spPr>
      </p:pic>
    </p:spTree>
    <p:extLst>
      <p:ext uri="{BB962C8B-B14F-4D97-AF65-F5344CB8AC3E}">
        <p14:creationId xmlns:p14="http://schemas.microsoft.com/office/powerpoint/2010/main" val="305194209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List all technologies, compare pros and cons and state why you chose the technology that you used in the project"/>
          <p:cNvSpPr txBox="1">
            <a:spLocks noGrp="1"/>
          </p:cNvSpPr>
          <p:nvPr>
            <p:ph type="body" sz="half" idx="1"/>
          </p:nvPr>
        </p:nvSpPr>
        <p:spPr>
          <a:xfrm>
            <a:off x="3669272" y="1639974"/>
            <a:ext cx="8122359" cy="4894012"/>
          </a:xfrm>
          <a:prstGeom prst="rect">
            <a:avLst/>
          </a:prstGeom>
        </p:spPr>
        <p:txBody>
          <a:bodyPr>
            <a:normAutofit fontScale="92500" lnSpcReduction="10000"/>
          </a:bodyPr>
          <a:lstStyle/>
          <a:p>
            <a:r>
              <a:rPr lang="en-US" b="1" dirty="0"/>
              <a:t>Python with Flask (Backend):</a:t>
            </a:r>
          </a:p>
          <a:p>
            <a:pPr marL="0" indent="0">
              <a:buNone/>
            </a:pPr>
            <a:r>
              <a:rPr lang="en-US" dirty="0"/>
              <a:t>Pros: Flask is lightweight and flexible, making it easy to set up and scale. It’s great for building RESTful APIs that your frontend can interact with</a:t>
            </a:r>
          </a:p>
          <a:p>
            <a:pPr marL="0" indent="0">
              <a:buNone/>
            </a:pPr>
            <a:r>
              <a:rPr lang="en-US" dirty="0"/>
              <a:t>Cons: It may require more configuration compared to more heavyweight frameworks like Django, but it offers greater flexibility</a:t>
            </a:r>
          </a:p>
          <a:p>
            <a:r>
              <a:rPr lang="en-US" b="1" dirty="0"/>
              <a:t>Frontend (HTML, CSS, Bootstrap, JavaScript):</a:t>
            </a:r>
          </a:p>
          <a:p>
            <a:pPr marL="0" indent="0">
              <a:buNone/>
            </a:pPr>
            <a:r>
              <a:rPr lang="en-US" dirty="0"/>
              <a:t>Pros: Easy to use with flexible design and rapid development using pre-built components.</a:t>
            </a:r>
          </a:p>
          <a:p>
            <a:pPr marL="0" indent="0">
              <a:buNone/>
            </a:pPr>
            <a:r>
              <a:rPr lang="en-US" dirty="0"/>
              <a:t>Cons: Limited functionality with HTML alone, and CSS/JavaScript can become complex and impact performance.</a:t>
            </a:r>
          </a:p>
          <a:p>
            <a:r>
              <a:rPr lang="en-US" b="1" dirty="0"/>
              <a:t>MySQL (Database):</a:t>
            </a:r>
          </a:p>
          <a:p>
            <a:pPr marL="0" indent="0">
              <a:buNone/>
            </a:pPr>
            <a:r>
              <a:rPr lang="en-US" dirty="0"/>
              <a:t>Pros: MySQL is a well-established, reliable, and widely-used relational database. It’s good for handling structured data and supports complex queries</a:t>
            </a:r>
          </a:p>
          <a:p>
            <a:pPr marL="0" indent="0">
              <a:buNone/>
            </a:pPr>
            <a:r>
              <a:rPr lang="en-US" dirty="0"/>
              <a:t>Cons: You’ll need to manage schema changes and ensure that your queries are optimized for performance</a:t>
            </a:r>
          </a:p>
        </p:txBody>
      </p:sp>
      <p:sp>
        <p:nvSpPr>
          <p:cNvPr id="180"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181" name="Text Placeholder 4"/>
          <p:cNvSpPr txBox="1"/>
          <p:nvPr/>
        </p:nvSpPr>
        <p:spPr>
          <a:xfrm>
            <a:off x="3695516" y="661245"/>
            <a:ext cx="6258441" cy="9787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sz="3200" dirty="0"/>
              <a:t>Project Development Cycle-Technologies used</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Mention how the project was executed-module wise, task wise, etc."/>
          <p:cNvSpPr txBox="1">
            <a:spLocks noGrp="1"/>
          </p:cNvSpPr>
          <p:nvPr>
            <p:ph type="body" sz="half" idx="1"/>
          </p:nvPr>
        </p:nvSpPr>
        <p:spPr>
          <a:xfrm>
            <a:off x="3676373" y="1522954"/>
            <a:ext cx="8115258" cy="4424235"/>
          </a:xfrm>
          <a:prstGeom prst="rect">
            <a:avLst/>
          </a:prstGeom>
        </p:spPr>
        <p:txBody>
          <a:bodyPr>
            <a:normAutofit lnSpcReduction="10000"/>
          </a:bodyPr>
          <a:lstStyle/>
          <a:p>
            <a:pPr marL="0" indent="0">
              <a:buNone/>
            </a:pPr>
            <a:r>
              <a:rPr lang="en-US" sz="1600" b="1" dirty="0"/>
              <a:t>1. Database (SQLite3)</a:t>
            </a:r>
            <a:endParaRPr lang="en-US" sz="1600" dirty="0"/>
          </a:p>
          <a:p>
            <a:pPr marL="0" indent="0">
              <a:buNone/>
            </a:pPr>
            <a:r>
              <a:rPr lang="en-US" sz="1600" b="1" dirty="0"/>
              <a:t>Setup:</a:t>
            </a:r>
            <a:r>
              <a:rPr lang="en-US" sz="1600" dirty="0"/>
              <a:t> Designed the database schema to store book-related data, including tables for books, users, orders, and inventory, and defined the relationships between these tables.</a:t>
            </a:r>
          </a:p>
          <a:p>
            <a:pPr marL="0" indent="0">
              <a:buNone/>
            </a:pPr>
            <a:r>
              <a:rPr lang="en-US" sz="1600" b="1" dirty="0"/>
              <a:t>Implementation:</a:t>
            </a:r>
            <a:r>
              <a:rPr lang="en-US" sz="1600" dirty="0"/>
              <a:t> Used SQLite3 to create and manage the database, and wrote SQL scripts to create tables and insert initial data.</a:t>
            </a:r>
          </a:p>
          <a:p>
            <a:pPr marL="0" indent="0">
              <a:buNone/>
            </a:pPr>
            <a:r>
              <a:rPr lang="en-US" sz="1600" b="1" dirty="0"/>
              <a:t>2. Backend (Flask with </a:t>
            </a:r>
            <a:r>
              <a:rPr lang="en-US" sz="1600" b="1" dirty="0" err="1"/>
              <a:t>SQLAlchemy</a:t>
            </a:r>
            <a:r>
              <a:rPr lang="en-US" sz="1600" b="1" dirty="0"/>
              <a:t>)</a:t>
            </a:r>
            <a:endParaRPr lang="en-US" sz="1600" dirty="0"/>
          </a:p>
          <a:p>
            <a:pPr marL="0" indent="0">
              <a:buNone/>
            </a:pPr>
            <a:r>
              <a:rPr lang="en-US" sz="1600" b="1" dirty="0"/>
              <a:t>Setup:</a:t>
            </a:r>
            <a:r>
              <a:rPr lang="en-US" sz="1600" dirty="0"/>
              <a:t> </a:t>
            </a:r>
            <a:r>
              <a:rPr lang="en-US" sz="1800" dirty="0"/>
              <a:t>Installed Flask and </a:t>
            </a:r>
            <a:r>
              <a:rPr lang="en-US" sz="1800" dirty="0" err="1"/>
              <a:t>SQLAlchemy</a:t>
            </a:r>
            <a:r>
              <a:rPr lang="en-US" sz="1800" dirty="0"/>
              <a:t>, set up the project environment, and configured Flask for backend functionality.</a:t>
            </a:r>
          </a:p>
          <a:p>
            <a:pPr marL="0" indent="0">
              <a:buNone/>
            </a:pPr>
            <a:r>
              <a:rPr lang="en-US" sz="1600" b="1" dirty="0"/>
              <a:t>Functionality</a:t>
            </a:r>
            <a:r>
              <a:rPr lang="en-US" sz="1600" dirty="0"/>
              <a:t>: </a:t>
            </a:r>
            <a:r>
              <a:rPr lang="en-US" sz="1800" dirty="0"/>
              <a:t>Added functionality using routes.py, managed data with models.py and forms.py, and handled initialization with __init__.py.</a:t>
            </a:r>
          </a:p>
          <a:p>
            <a:pPr marL="0" indent="0">
              <a:buNone/>
            </a:pPr>
            <a:r>
              <a:rPr lang="en-US" sz="1600" b="1" dirty="0"/>
              <a:t>3. Frontend (HTML, CSS, Bootstrap, JavaScript)</a:t>
            </a:r>
            <a:endParaRPr lang="en-US" sz="1600" dirty="0"/>
          </a:p>
          <a:p>
            <a:pPr marL="0" indent="0">
              <a:buNone/>
            </a:pPr>
            <a:r>
              <a:rPr lang="en-US" sz="1600" b="1" dirty="0"/>
              <a:t>Setup:</a:t>
            </a:r>
            <a:r>
              <a:rPr lang="en-US" sz="1600" dirty="0"/>
              <a:t> Developed the frontend using HTML, CSS, Bootstrap, and JavaScript to build a user-friendly interface.</a:t>
            </a:r>
          </a:p>
          <a:p>
            <a:pPr marL="0" indent="0">
              <a:buNone/>
            </a:pPr>
            <a:r>
              <a:rPr lang="en-US" sz="1600" b="1" dirty="0"/>
              <a:t>UI Design:</a:t>
            </a:r>
            <a:r>
              <a:rPr lang="en-US" sz="1600" dirty="0"/>
              <a:t> Designed and styled components to display book data, including product listings and user forms.</a:t>
            </a:r>
          </a:p>
        </p:txBody>
      </p:sp>
      <p:sp>
        <p:nvSpPr>
          <p:cNvPr id="184"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185" name="Text Placeholder 4"/>
          <p:cNvSpPr txBox="1"/>
          <p:nvPr/>
        </p:nvSpPr>
        <p:spPr>
          <a:xfrm>
            <a:off x="3744296" y="442183"/>
            <a:ext cx="6258441" cy="10807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Project Development Cycle-Project execution</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Mention how the project was executed-module wise, task wise, etc."/>
          <p:cNvSpPr txBox="1">
            <a:spLocks noGrp="1"/>
          </p:cNvSpPr>
          <p:nvPr>
            <p:ph type="body" sz="half" idx="1"/>
          </p:nvPr>
        </p:nvSpPr>
        <p:spPr>
          <a:xfrm>
            <a:off x="3676373" y="1522954"/>
            <a:ext cx="8244694" cy="4496846"/>
          </a:xfrm>
          <a:prstGeom prst="rect">
            <a:avLst/>
          </a:prstGeom>
        </p:spPr>
        <p:txBody>
          <a:bodyPr>
            <a:normAutofit fontScale="92500"/>
          </a:bodyPr>
          <a:lstStyle/>
          <a:p>
            <a:pPr marL="0" indent="0">
              <a:buNone/>
            </a:pPr>
            <a:r>
              <a:rPr lang="en-US" sz="1800" b="1" dirty="0"/>
              <a:t>4. Integration</a:t>
            </a:r>
          </a:p>
          <a:p>
            <a:pPr marL="0" indent="0">
              <a:buNone/>
            </a:pPr>
            <a:r>
              <a:rPr lang="en-US" sz="1800" b="1" dirty="0"/>
              <a:t>Routes and Data Handling</a:t>
            </a:r>
            <a:r>
              <a:rPr lang="en-US" sz="1800" dirty="0"/>
              <a:t>: Implemented functionality through routes.py to handle user interactions and data processing</a:t>
            </a:r>
            <a:r>
              <a:rPr lang="en-US" sz="1800" b="1" dirty="0"/>
              <a:t>.</a:t>
            </a:r>
          </a:p>
          <a:p>
            <a:pPr marL="0" indent="0">
              <a:buNone/>
            </a:pPr>
            <a:r>
              <a:rPr lang="en-US" sz="1800" b="1" dirty="0"/>
              <a:t>Data Management: </a:t>
            </a:r>
            <a:r>
              <a:rPr lang="en-US" sz="1800" dirty="0"/>
              <a:t>Used models.py and forms.py for managing data with the database.</a:t>
            </a:r>
          </a:p>
          <a:p>
            <a:pPr marL="0" indent="0">
              <a:buNone/>
            </a:pPr>
            <a:r>
              <a:rPr lang="en-US" sz="1800" b="1" dirty="0"/>
              <a:t>Initialization: </a:t>
            </a:r>
            <a:r>
              <a:rPr lang="en-US" sz="1800" dirty="0"/>
              <a:t>Configured the project setup with __init__.py.</a:t>
            </a:r>
          </a:p>
          <a:p>
            <a:r>
              <a:rPr lang="en-US" sz="1800" b="1" dirty="0"/>
              <a:t>Execution Flow</a:t>
            </a:r>
          </a:p>
          <a:p>
            <a:pPr marL="0" indent="0">
              <a:buNone/>
            </a:pPr>
            <a:r>
              <a:rPr lang="en-US" sz="1800" b="1" dirty="0"/>
              <a:t>Database Initialization: </a:t>
            </a:r>
            <a:r>
              <a:rPr lang="en-US" sz="1800" dirty="0"/>
              <a:t>Created and set up the SQLite3 database.</a:t>
            </a:r>
          </a:p>
          <a:p>
            <a:pPr marL="0" indent="0">
              <a:buNone/>
            </a:pPr>
            <a:r>
              <a:rPr lang="en-US" sz="1800" b="1" dirty="0"/>
              <a:t>Backend Development: </a:t>
            </a:r>
            <a:r>
              <a:rPr lang="en-US" sz="1800" dirty="0"/>
              <a:t>Developed functionality and data handling with Flask using routes.py, models.py, forms.py, and __init__.py.</a:t>
            </a:r>
          </a:p>
          <a:p>
            <a:pPr marL="0" indent="0">
              <a:buNone/>
            </a:pPr>
            <a:r>
              <a:rPr lang="en-US" sz="1800" b="1" dirty="0"/>
              <a:t>Frontend Development: </a:t>
            </a:r>
            <a:r>
              <a:rPr lang="en-US" sz="1800" dirty="0"/>
              <a:t>Built the frontend using HTML, CSS, Bootstrap, and JavaScript to present data and interact with the backend.</a:t>
            </a:r>
          </a:p>
          <a:p>
            <a:pPr marL="0" indent="0">
              <a:buNone/>
            </a:pPr>
            <a:r>
              <a:rPr lang="en-US" sz="1800" b="1" dirty="0"/>
              <a:t>Integration: </a:t>
            </a:r>
            <a:r>
              <a:rPr lang="en-US" sz="1800" dirty="0"/>
              <a:t>Connected the frontend to the backend and tested the overall functionality to ensure smooth operation between the database, backend, and frontend.</a:t>
            </a:r>
          </a:p>
        </p:txBody>
      </p:sp>
      <p:sp>
        <p:nvSpPr>
          <p:cNvPr id="184" name="Project Development Cycle"/>
          <p:cNvSpPr txBox="1"/>
          <p:nvPr/>
        </p:nvSpPr>
        <p:spPr>
          <a:xfrm>
            <a:off x="400369" y="2654300"/>
            <a:ext cx="2642853" cy="1549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185" name="Text Placeholder 4"/>
          <p:cNvSpPr txBox="1"/>
          <p:nvPr/>
        </p:nvSpPr>
        <p:spPr>
          <a:xfrm>
            <a:off x="3744296" y="442183"/>
            <a:ext cx="6258441" cy="10807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Project Development Cycle-Project execution</a:t>
            </a:r>
          </a:p>
        </p:txBody>
      </p:sp>
    </p:spTree>
    <p:extLst>
      <p:ext uri="{BB962C8B-B14F-4D97-AF65-F5344CB8AC3E}">
        <p14:creationId xmlns:p14="http://schemas.microsoft.com/office/powerpoint/2010/main" val="2624674822"/>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st all risks and challenges and how you developed solutions for their mitigation…"/>
          <p:cNvSpPr txBox="1">
            <a:spLocks noGrp="1"/>
          </p:cNvSpPr>
          <p:nvPr>
            <p:ph type="body" sz="half" idx="1"/>
          </p:nvPr>
        </p:nvSpPr>
        <p:spPr>
          <a:xfrm>
            <a:off x="3771942" y="2103565"/>
            <a:ext cx="7315201" cy="3688069"/>
          </a:xfrm>
          <a:prstGeom prst="rect">
            <a:avLst/>
          </a:prstGeom>
        </p:spPr>
        <p:txBody>
          <a:bodyPr>
            <a:normAutofit/>
          </a:bodyPr>
          <a:lstStyle/>
          <a:p>
            <a:r>
              <a:rPr lang="en-US" b="1" dirty="0"/>
              <a:t>Website Development Delays: </a:t>
            </a:r>
            <a:r>
              <a:rPr lang="en-US" dirty="0"/>
              <a:t>Development took longer due to extra design changes. We extended the timeline and shifted resources to stay on track.</a:t>
            </a:r>
          </a:p>
          <a:p>
            <a:r>
              <a:rPr lang="en-US" b="1" dirty="0"/>
              <a:t>Integration of Inventory Management System: </a:t>
            </a:r>
            <a:r>
              <a:rPr lang="en-US" dirty="0"/>
              <a:t>Connecting the inventory system was trickier than expected. We brought in extra help to fix the issues and complete the setup.</a:t>
            </a:r>
          </a:p>
          <a:p>
            <a:r>
              <a:rPr lang="en-US" b="1" dirty="0"/>
              <a:t>Testing and Debugging: </a:t>
            </a:r>
            <a:r>
              <a:rPr lang="en-US" dirty="0"/>
              <a:t>We found more bugs than anticipated, which needed extra time to fix. We allowed more time for testing and repeated it several times..</a:t>
            </a:r>
            <a:endParaRPr lang="en-IN" dirty="0"/>
          </a:p>
        </p:txBody>
      </p:sp>
      <p:sp>
        <p:nvSpPr>
          <p:cNvPr id="192"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193" name="Text Placeholder 4"/>
          <p:cNvSpPr txBox="1"/>
          <p:nvPr/>
        </p:nvSpPr>
        <p:spPr>
          <a:xfrm>
            <a:off x="3913630" y="810861"/>
            <a:ext cx="6258441" cy="12331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p>
            <a:pPr defTabSz="914400">
              <a:lnSpc>
                <a:spcPct val="90000"/>
              </a:lnSpc>
              <a:spcBef>
                <a:spcPts val="1200"/>
              </a:spcBef>
              <a:defRPr sz="3600">
                <a:solidFill>
                  <a:srgbClr val="595959"/>
                </a:solidFill>
              </a:defRPr>
            </a:pPr>
            <a:r>
              <a:t>Project Development Cycle-</a:t>
            </a:r>
          </a:p>
          <a:p>
            <a:pPr defTabSz="914400">
              <a:lnSpc>
                <a:spcPct val="90000"/>
              </a:lnSpc>
              <a:spcBef>
                <a:spcPts val="1200"/>
              </a:spcBef>
              <a:defRPr sz="3600">
                <a:solidFill>
                  <a:srgbClr val="595959"/>
                </a:solidFill>
              </a:defRPr>
            </a:pPr>
            <a:r>
              <a:t>Risks, challenges and mitigation</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st all risks and challenges and how you developed solutions for their mitigation…"/>
          <p:cNvSpPr txBox="1">
            <a:spLocks noGrp="1"/>
          </p:cNvSpPr>
          <p:nvPr>
            <p:ph type="body" sz="half" idx="1"/>
          </p:nvPr>
        </p:nvSpPr>
        <p:spPr>
          <a:xfrm>
            <a:off x="3543341" y="1705630"/>
            <a:ext cx="8248289" cy="4263369"/>
          </a:xfrm>
          <a:prstGeom prst="rect">
            <a:avLst/>
          </a:prstGeom>
        </p:spPr>
        <p:txBody>
          <a:bodyPr>
            <a:normAutofit/>
          </a:bodyPr>
          <a:lstStyle/>
          <a:p>
            <a:r>
              <a:rPr lang="en-US" b="1" dirty="0"/>
              <a:t>Security Concerns</a:t>
            </a:r>
            <a:r>
              <a:rPr lang="en-US" dirty="0"/>
              <a:t>: There’s a risk of data breaches and fraud. We used strong encryption, secure payment methods, and regularly updated our security.</a:t>
            </a:r>
          </a:p>
          <a:p>
            <a:r>
              <a:rPr lang="en-US" b="1" dirty="0"/>
              <a:t>Legal and Compliance</a:t>
            </a:r>
            <a:r>
              <a:rPr lang="en-US" dirty="0"/>
              <a:t>: We needed to follow laws and regulations. We kept up with legal changes and regularly checked our compliance.</a:t>
            </a:r>
          </a:p>
          <a:p>
            <a:r>
              <a:rPr lang="en-US" b="1" dirty="0"/>
              <a:t>Supplier Reliability: </a:t>
            </a:r>
            <a:r>
              <a:rPr lang="en-US" dirty="0"/>
              <a:t>Unreliable suppliers could cause stock issues. We chose reliable suppliers and had backup options in place.</a:t>
            </a:r>
          </a:p>
          <a:p>
            <a:r>
              <a:rPr lang="en-US" b="1" dirty="0"/>
              <a:t>Scalability Issues: </a:t>
            </a:r>
            <a:r>
              <a:rPr lang="en-US" dirty="0"/>
              <a:t>Handling more users as we grow could be a problem. We planned for growth and used cloud services to manage increased demand..</a:t>
            </a:r>
          </a:p>
          <a:p>
            <a:r>
              <a:rPr lang="en-US" b="1" dirty="0"/>
              <a:t>Book Piracy: </a:t>
            </a:r>
            <a:r>
              <a:rPr lang="en-US" dirty="0"/>
              <a:t>Digital book piracy is a risk. We used DRM technology to protect books and took action against illegal distribution.</a:t>
            </a:r>
            <a:endParaRPr lang="en-IN" dirty="0"/>
          </a:p>
        </p:txBody>
      </p:sp>
      <p:sp>
        <p:nvSpPr>
          <p:cNvPr id="192" name="Project Development Cycle"/>
          <p:cNvSpPr txBox="1"/>
          <p:nvPr/>
        </p:nvSpPr>
        <p:spPr>
          <a:xfrm>
            <a:off x="400369" y="2654300"/>
            <a:ext cx="2642853" cy="1549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193" name="Text Placeholder 4"/>
          <p:cNvSpPr txBox="1"/>
          <p:nvPr/>
        </p:nvSpPr>
        <p:spPr>
          <a:xfrm>
            <a:off x="3786630" y="539928"/>
            <a:ext cx="6258441" cy="12331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defTabSz="914400">
              <a:lnSpc>
                <a:spcPct val="90000"/>
              </a:lnSpc>
              <a:spcBef>
                <a:spcPts val="1200"/>
              </a:spcBef>
              <a:defRPr sz="3600">
                <a:solidFill>
                  <a:srgbClr val="595959"/>
                </a:solidFill>
              </a:defRPr>
            </a:pPr>
            <a:r>
              <a:rPr dirty="0"/>
              <a:t>Project Development Cycle-</a:t>
            </a:r>
          </a:p>
          <a:p>
            <a:pPr defTabSz="914400">
              <a:lnSpc>
                <a:spcPct val="90000"/>
              </a:lnSpc>
              <a:spcBef>
                <a:spcPts val="1200"/>
              </a:spcBef>
              <a:defRPr sz="3600">
                <a:solidFill>
                  <a:srgbClr val="595959"/>
                </a:solidFill>
              </a:defRPr>
            </a:pPr>
            <a:r>
              <a:rPr dirty="0"/>
              <a:t>Risks, challenges and mitigation</a:t>
            </a:r>
          </a:p>
        </p:txBody>
      </p:sp>
    </p:spTree>
    <p:extLst>
      <p:ext uri="{BB962C8B-B14F-4D97-AF65-F5344CB8AC3E}">
        <p14:creationId xmlns:p14="http://schemas.microsoft.com/office/powerpoint/2010/main" val="26635136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f you made changes in your project as compared to your proposal, indicate the changes made and why you had to make these changes…"/>
          <p:cNvSpPr txBox="1">
            <a:spLocks noGrp="1"/>
          </p:cNvSpPr>
          <p:nvPr>
            <p:ph type="body" sz="half" idx="1"/>
          </p:nvPr>
        </p:nvSpPr>
        <p:spPr>
          <a:xfrm>
            <a:off x="3771942" y="2103565"/>
            <a:ext cx="7315201" cy="3688069"/>
          </a:xfrm>
          <a:prstGeom prst="rect">
            <a:avLst/>
          </a:prstGeom>
        </p:spPr>
        <p:txBody>
          <a:bodyPr>
            <a:normAutofit lnSpcReduction="10000"/>
          </a:bodyPr>
          <a:lstStyle/>
          <a:p>
            <a:r>
              <a:rPr lang="en-US" b="1" dirty="0"/>
              <a:t>Addition of Brands:</a:t>
            </a:r>
            <a:endParaRPr lang="en-US" dirty="0"/>
          </a:p>
          <a:p>
            <a:pPr marL="0" indent="0">
              <a:buNone/>
            </a:pPr>
            <a:r>
              <a:rPr lang="en-US" b="1" dirty="0"/>
              <a:t>Change:</a:t>
            </a:r>
            <a:r>
              <a:rPr lang="en-US" dirty="0"/>
              <a:t> Added brands to the product list, even though we originally planned only categories.</a:t>
            </a:r>
          </a:p>
          <a:p>
            <a:pPr marL="0" indent="0">
              <a:buNone/>
            </a:pPr>
            <a:r>
              <a:rPr lang="en-US" b="1" dirty="0"/>
              <a:t>Impact:</a:t>
            </a:r>
            <a:r>
              <a:rPr lang="en-US" dirty="0"/>
              <a:t> Took extra time to set up and show brands. Made it easier for users to find products and improved navigation.</a:t>
            </a:r>
          </a:p>
          <a:p>
            <a:r>
              <a:rPr lang="en-US" b="1" dirty="0"/>
              <a:t>Inclusion of Payment Page and Bill:</a:t>
            </a:r>
            <a:endParaRPr lang="en-US" dirty="0"/>
          </a:p>
          <a:p>
            <a:pPr marL="0" indent="0">
              <a:buNone/>
            </a:pPr>
            <a:r>
              <a:rPr lang="en-US" b="1" dirty="0"/>
              <a:t>Change:</a:t>
            </a:r>
            <a:r>
              <a:rPr lang="en-US" dirty="0"/>
              <a:t> Added a payment page with Stripe and a feature to generate bills in PDF.</a:t>
            </a:r>
          </a:p>
          <a:p>
            <a:pPr marL="0" indent="0">
              <a:buNone/>
            </a:pPr>
            <a:r>
              <a:rPr lang="en-US" b="1" dirty="0"/>
              <a:t>Impact:</a:t>
            </a:r>
            <a:r>
              <a:rPr lang="en-US" dirty="0"/>
              <a:t> Required more time and effort to set up Stripe and create the billing system. Enhanced the checkout process and provided users with invoices.</a:t>
            </a:r>
          </a:p>
        </p:txBody>
      </p:sp>
      <p:sp>
        <p:nvSpPr>
          <p:cNvPr id="196"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197" name="Text Placeholder 4"/>
          <p:cNvSpPr txBox="1"/>
          <p:nvPr/>
        </p:nvSpPr>
        <p:spPr>
          <a:xfrm>
            <a:off x="3913630" y="887061"/>
            <a:ext cx="6258441" cy="10807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t>Project Development Cycle-Change management</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Include all test cases and how testing was done"/>
          <p:cNvSpPr txBox="1">
            <a:spLocks noGrp="1"/>
          </p:cNvSpPr>
          <p:nvPr>
            <p:ph type="body" sz="half" idx="1"/>
          </p:nvPr>
        </p:nvSpPr>
        <p:spPr>
          <a:xfrm>
            <a:off x="3625763" y="1349967"/>
            <a:ext cx="8329170" cy="4898635"/>
          </a:xfrm>
          <a:prstGeom prst="rect">
            <a:avLst/>
          </a:prstGeom>
        </p:spPr>
        <p:txBody>
          <a:bodyPr>
            <a:normAutofit fontScale="77500" lnSpcReduction="20000"/>
          </a:bodyPr>
          <a:lstStyle/>
          <a:p>
            <a:r>
              <a:rPr lang="en-US" b="1" dirty="0"/>
              <a:t>1. Login Test</a:t>
            </a:r>
          </a:p>
          <a:p>
            <a:pPr>
              <a:buFont typeface="Arial" panose="020B0604020202020204" pitchFamily="34" charset="0"/>
              <a:buChar char="•"/>
            </a:pPr>
            <a:r>
              <a:rPr lang="en-US" b="1" dirty="0"/>
              <a:t>Goal</a:t>
            </a:r>
            <a:r>
              <a:rPr lang="en-US" dirty="0"/>
              <a:t>: Check if a user can log in successfully.</a:t>
            </a:r>
          </a:p>
          <a:p>
            <a:pPr>
              <a:buFont typeface="Arial" panose="020B0604020202020204" pitchFamily="34" charset="0"/>
              <a:buChar char="•"/>
            </a:pPr>
            <a:r>
              <a:rPr lang="en-US" b="1" dirty="0"/>
              <a:t>Steps</a:t>
            </a:r>
            <a:r>
              <a:rPr lang="en-US" dirty="0"/>
              <a:t>:</a:t>
            </a:r>
          </a:p>
          <a:p>
            <a:pPr marL="742950" lvl="1" indent="-285750">
              <a:buFont typeface="Arial" panose="020B0604020202020204" pitchFamily="34" charset="0"/>
              <a:buChar char="•"/>
            </a:pPr>
            <a:r>
              <a:rPr lang="en-US" dirty="0"/>
              <a:t>Open the login page of the website.</a:t>
            </a:r>
          </a:p>
          <a:p>
            <a:pPr marL="742950" lvl="1" indent="-285750">
              <a:buFont typeface="Arial" panose="020B0604020202020204" pitchFamily="34" charset="0"/>
              <a:buChar char="•"/>
            </a:pPr>
            <a:r>
              <a:rPr lang="en-US" dirty="0"/>
              <a:t>Enter a valid username.</a:t>
            </a:r>
          </a:p>
          <a:p>
            <a:pPr marL="742950" lvl="1" indent="-285750">
              <a:buFont typeface="Arial" panose="020B0604020202020204" pitchFamily="34" charset="0"/>
              <a:buChar char="•"/>
            </a:pPr>
            <a:r>
              <a:rPr lang="en-US" dirty="0"/>
              <a:t>Enter a valid password.</a:t>
            </a:r>
          </a:p>
          <a:p>
            <a:pPr marL="742950" lvl="1" indent="-285750">
              <a:buFont typeface="Arial" panose="020B0604020202020204" pitchFamily="34" charset="0"/>
              <a:buChar char="•"/>
            </a:pPr>
            <a:r>
              <a:rPr lang="en-US" dirty="0"/>
              <a:t>Click the login button.</a:t>
            </a:r>
          </a:p>
          <a:p>
            <a:pPr>
              <a:buFont typeface="Arial" panose="020B0604020202020204" pitchFamily="34" charset="0"/>
              <a:buChar char="•"/>
            </a:pPr>
            <a:r>
              <a:rPr lang="en-US" b="1" dirty="0"/>
              <a:t>Expected Result</a:t>
            </a:r>
            <a:r>
              <a:rPr lang="en-US" dirty="0"/>
              <a:t>: You should see a welcome message or be directed to the user’s home page.</a:t>
            </a:r>
          </a:p>
          <a:p>
            <a:r>
              <a:rPr lang="en-US" b="1" dirty="0"/>
              <a:t>2. Product Search Test</a:t>
            </a:r>
          </a:p>
          <a:p>
            <a:pPr>
              <a:buFont typeface="Arial" panose="020B0604020202020204" pitchFamily="34" charset="0"/>
              <a:buChar char="•"/>
            </a:pPr>
            <a:r>
              <a:rPr lang="en-US" b="1" dirty="0"/>
              <a:t>Goal</a:t>
            </a:r>
            <a:r>
              <a:rPr lang="en-US" dirty="0"/>
              <a:t>: Verify that the search function works correctly.</a:t>
            </a:r>
          </a:p>
          <a:p>
            <a:pPr>
              <a:buFont typeface="Arial" panose="020B0604020202020204" pitchFamily="34" charset="0"/>
              <a:buChar char="•"/>
            </a:pPr>
            <a:r>
              <a:rPr lang="en-US" b="1" dirty="0"/>
              <a:t>Steps</a:t>
            </a:r>
            <a:r>
              <a:rPr lang="en-US" dirty="0"/>
              <a:t>:</a:t>
            </a:r>
          </a:p>
          <a:p>
            <a:pPr marL="742950" lvl="1" indent="-285750">
              <a:buFont typeface="Arial" panose="020B0604020202020204" pitchFamily="34" charset="0"/>
              <a:buChar char="•"/>
            </a:pPr>
            <a:r>
              <a:rPr lang="en-US" dirty="0"/>
              <a:t>Open the homepage of the website.</a:t>
            </a:r>
          </a:p>
          <a:p>
            <a:pPr marL="742950" lvl="1" indent="-285750">
              <a:buFont typeface="Arial" panose="020B0604020202020204" pitchFamily="34" charset="0"/>
              <a:buChar char="•"/>
            </a:pPr>
            <a:r>
              <a:rPr lang="en-US" dirty="0"/>
              <a:t>Type a book title into the search box.</a:t>
            </a:r>
          </a:p>
          <a:p>
            <a:pPr marL="742950" lvl="1" indent="-285750">
              <a:buFont typeface="Arial" panose="020B0604020202020204" pitchFamily="34" charset="0"/>
              <a:buChar char="•"/>
            </a:pPr>
            <a:r>
              <a:rPr lang="en-US" dirty="0"/>
              <a:t>Click the search button.</a:t>
            </a:r>
          </a:p>
          <a:p>
            <a:pPr>
              <a:buFont typeface="Arial" panose="020B0604020202020204" pitchFamily="34" charset="0"/>
              <a:buChar char="•"/>
            </a:pPr>
            <a:r>
              <a:rPr lang="en-US" b="1" dirty="0"/>
              <a:t>Expected Result</a:t>
            </a:r>
            <a:r>
              <a:rPr lang="en-US" dirty="0"/>
              <a:t>: The search results should display the book or relevant products.</a:t>
            </a:r>
          </a:p>
        </p:txBody>
      </p:sp>
      <p:sp>
        <p:nvSpPr>
          <p:cNvPr id="200"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201" name="Text Placeholder 4"/>
          <p:cNvSpPr txBox="1"/>
          <p:nvPr/>
        </p:nvSpPr>
        <p:spPr>
          <a:xfrm>
            <a:off x="3693497" y="803719"/>
            <a:ext cx="7008370" cy="590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nchor="ctr">
            <a:spAutoFit/>
          </a:bodyPr>
          <a:lstStyle>
            <a:lvl1pPr defTabSz="914400">
              <a:lnSpc>
                <a:spcPct val="90000"/>
              </a:lnSpc>
              <a:spcBef>
                <a:spcPts val="1200"/>
              </a:spcBef>
              <a:defRPr sz="3600">
                <a:solidFill>
                  <a:srgbClr val="595959"/>
                </a:solidFill>
              </a:defRPr>
            </a:lvl1pPr>
          </a:lstStyle>
          <a:p>
            <a:r>
              <a:rPr dirty="0"/>
              <a:t>Project Development Cycle-Testing</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Include all test cases and how testing was done"/>
          <p:cNvSpPr txBox="1">
            <a:spLocks noGrp="1"/>
          </p:cNvSpPr>
          <p:nvPr>
            <p:ph type="body" sz="half" idx="1"/>
          </p:nvPr>
        </p:nvSpPr>
        <p:spPr>
          <a:xfrm>
            <a:off x="3625763" y="1349967"/>
            <a:ext cx="8329170" cy="4898635"/>
          </a:xfrm>
          <a:prstGeom prst="rect">
            <a:avLst/>
          </a:prstGeom>
        </p:spPr>
        <p:txBody>
          <a:bodyPr>
            <a:normAutofit fontScale="77500" lnSpcReduction="20000"/>
          </a:bodyPr>
          <a:lstStyle/>
          <a:p>
            <a:r>
              <a:rPr lang="en-US" b="1" dirty="0"/>
              <a:t>3. Add to Cart Test</a:t>
            </a:r>
          </a:p>
          <a:p>
            <a:pPr>
              <a:buFont typeface="Arial" panose="020B0604020202020204" pitchFamily="34" charset="0"/>
              <a:buChar char="•"/>
            </a:pPr>
            <a:r>
              <a:rPr lang="en-US" b="1" dirty="0"/>
              <a:t>Goal</a:t>
            </a:r>
            <a:r>
              <a:rPr lang="en-US" dirty="0"/>
              <a:t>: Ensure that a product can be added to the shopping cart.</a:t>
            </a:r>
          </a:p>
          <a:p>
            <a:pPr>
              <a:buFont typeface="Arial" panose="020B0604020202020204" pitchFamily="34" charset="0"/>
              <a:buChar char="•"/>
            </a:pPr>
            <a:r>
              <a:rPr lang="en-US" b="1" dirty="0"/>
              <a:t>Steps</a:t>
            </a:r>
            <a:r>
              <a:rPr lang="en-US" dirty="0"/>
              <a:t>:</a:t>
            </a:r>
          </a:p>
          <a:p>
            <a:pPr marL="742950" lvl="1" indent="-285750">
              <a:buFont typeface="Arial" panose="020B0604020202020204" pitchFamily="34" charset="0"/>
              <a:buChar char="•"/>
            </a:pPr>
            <a:r>
              <a:rPr lang="en-US" dirty="0"/>
              <a:t>Go to a product page.</a:t>
            </a:r>
          </a:p>
          <a:p>
            <a:pPr marL="742950" lvl="1" indent="-285750">
              <a:buFont typeface="Arial" panose="020B0604020202020204" pitchFamily="34" charset="0"/>
              <a:buChar char="•"/>
            </a:pPr>
            <a:r>
              <a:rPr lang="en-US" dirty="0"/>
              <a:t>Click the "Add to Cart" button.</a:t>
            </a:r>
          </a:p>
          <a:p>
            <a:pPr marL="742950" lvl="1" indent="-285750">
              <a:buFont typeface="Arial" panose="020B0604020202020204" pitchFamily="34" charset="0"/>
              <a:buChar char="•"/>
            </a:pPr>
            <a:r>
              <a:rPr lang="en-US" dirty="0"/>
              <a:t>Navigate to the cart page.</a:t>
            </a:r>
          </a:p>
          <a:p>
            <a:pPr>
              <a:buFont typeface="Arial" panose="020B0604020202020204" pitchFamily="34" charset="0"/>
              <a:buChar char="•"/>
            </a:pPr>
            <a:r>
              <a:rPr lang="en-US" b="1" dirty="0"/>
              <a:t>Expected Result</a:t>
            </a:r>
            <a:r>
              <a:rPr lang="en-US" dirty="0"/>
              <a:t>: The product should appear in the cart with the correct details.</a:t>
            </a:r>
          </a:p>
          <a:p>
            <a:r>
              <a:rPr lang="en-US" b="1" dirty="0"/>
              <a:t>4. Checkout Test</a:t>
            </a:r>
          </a:p>
          <a:p>
            <a:pPr>
              <a:buFont typeface="Arial" panose="020B0604020202020204" pitchFamily="34" charset="0"/>
              <a:buChar char="•"/>
            </a:pPr>
            <a:r>
              <a:rPr lang="en-US" b="1" dirty="0"/>
              <a:t>Goal</a:t>
            </a:r>
            <a:r>
              <a:rPr lang="en-US" dirty="0"/>
              <a:t>: Confirm that the checkout process works smoothly.</a:t>
            </a:r>
          </a:p>
          <a:p>
            <a:pPr>
              <a:buFont typeface="Arial" panose="020B0604020202020204" pitchFamily="34" charset="0"/>
              <a:buChar char="•"/>
            </a:pPr>
            <a:r>
              <a:rPr lang="en-US" b="1" dirty="0"/>
              <a:t>Steps</a:t>
            </a:r>
            <a:r>
              <a:rPr lang="en-US" dirty="0"/>
              <a:t>:</a:t>
            </a:r>
          </a:p>
          <a:p>
            <a:pPr marL="742950" lvl="1" indent="-285750">
              <a:buFont typeface="Arial" panose="020B0604020202020204" pitchFamily="34" charset="0"/>
              <a:buChar char="•"/>
            </a:pPr>
            <a:r>
              <a:rPr lang="en-US" dirty="0"/>
              <a:t>Go to the cart page.</a:t>
            </a:r>
          </a:p>
          <a:p>
            <a:pPr marL="742950" lvl="1" indent="-285750">
              <a:buFont typeface="Arial" panose="020B0604020202020204" pitchFamily="34" charset="0"/>
              <a:buChar char="•"/>
            </a:pPr>
            <a:r>
              <a:rPr lang="en-US" dirty="0"/>
              <a:t>Click the "Checkout" button.</a:t>
            </a:r>
          </a:p>
          <a:p>
            <a:pPr marL="742950" lvl="1" indent="-285750">
              <a:buFont typeface="Arial" panose="020B0604020202020204" pitchFamily="34" charset="0"/>
              <a:buChar char="•"/>
            </a:pPr>
            <a:r>
              <a:rPr lang="en-US" dirty="0"/>
              <a:t>Enter payment details (like credit card number, expiry date, CVV).</a:t>
            </a:r>
          </a:p>
          <a:p>
            <a:pPr marL="742950" lvl="1" indent="-285750">
              <a:buFont typeface="Arial" panose="020B0604020202020204" pitchFamily="34" charset="0"/>
              <a:buChar char="•"/>
            </a:pPr>
            <a:r>
              <a:rPr lang="en-US" dirty="0"/>
              <a:t>Submit the payment.</a:t>
            </a:r>
          </a:p>
          <a:p>
            <a:pPr>
              <a:buFont typeface="Arial" panose="020B0604020202020204" pitchFamily="34" charset="0"/>
              <a:buChar char="•"/>
            </a:pPr>
            <a:r>
              <a:rPr lang="en-US" b="1" dirty="0"/>
              <a:t>Expected Result</a:t>
            </a:r>
            <a:r>
              <a:rPr lang="en-US" dirty="0"/>
              <a:t>: You should see an order confirmation message or page.</a:t>
            </a:r>
          </a:p>
        </p:txBody>
      </p:sp>
      <p:sp>
        <p:nvSpPr>
          <p:cNvPr id="200" name="Project Development Cycle"/>
          <p:cNvSpPr txBox="1"/>
          <p:nvPr/>
        </p:nvSpPr>
        <p:spPr>
          <a:xfrm>
            <a:off x="400369" y="2654300"/>
            <a:ext cx="2642853" cy="1549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201" name="Text Placeholder 4"/>
          <p:cNvSpPr txBox="1"/>
          <p:nvPr/>
        </p:nvSpPr>
        <p:spPr>
          <a:xfrm>
            <a:off x="3693497" y="803719"/>
            <a:ext cx="7008370" cy="590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nchor="ctr">
            <a:spAutoFit/>
          </a:bodyPr>
          <a:lstStyle>
            <a:lvl1pPr defTabSz="914400">
              <a:lnSpc>
                <a:spcPct val="90000"/>
              </a:lnSpc>
              <a:spcBef>
                <a:spcPts val="1200"/>
              </a:spcBef>
              <a:defRPr sz="3600">
                <a:solidFill>
                  <a:srgbClr val="595959"/>
                </a:solidFill>
              </a:defRPr>
            </a:lvl1pPr>
          </a:lstStyle>
          <a:p>
            <a:r>
              <a:rPr dirty="0"/>
              <a:t>Project Development Cycle-Testing</a:t>
            </a:r>
          </a:p>
        </p:txBody>
      </p:sp>
    </p:spTree>
    <p:extLst>
      <p:ext uri="{BB962C8B-B14F-4D97-AF65-F5344CB8AC3E}">
        <p14:creationId xmlns:p14="http://schemas.microsoft.com/office/powerpoint/2010/main" val="386755140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Text Placeholder 3"/>
          <p:cNvSpPr txBox="1">
            <a:spLocks noGrp="1"/>
          </p:cNvSpPr>
          <p:nvPr>
            <p:ph type="body" sz="half" idx="1"/>
          </p:nvPr>
        </p:nvSpPr>
        <p:spPr>
          <a:xfrm>
            <a:off x="3804573" y="1208423"/>
            <a:ext cx="7929560" cy="5083320"/>
          </a:xfrm>
          <a:prstGeom prst="rect">
            <a:avLst/>
          </a:prstGeom>
        </p:spPr>
        <p:txBody>
          <a:bodyPr anchor="ctr">
            <a:normAutofit fontScale="85000" lnSpcReduction="20000"/>
          </a:bodyPr>
          <a:lstStyle/>
          <a:p>
            <a:pPr marL="182879" indent="-182879">
              <a:buClr>
                <a:schemeClr val="accent1"/>
              </a:buClr>
              <a:buSzPct val="100000"/>
              <a:buChar char="●"/>
              <a:defRPr sz="2000"/>
            </a:pPr>
            <a:r>
              <a:rPr dirty="0"/>
              <a:t>About your project-Why this project?</a:t>
            </a:r>
            <a:endParaRPr lang="en-IN" dirty="0"/>
          </a:p>
          <a:p>
            <a:pPr>
              <a:buClr>
                <a:schemeClr val="accent1"/>
              </a:buClr>
              <a:buSzPct val="100000"/>
              <a:defRPr sz="2000"/>
            </a:pPr>
            <a:r>
              <a:rPr lang="en-US" dirty="0"/>
              <a:t>An online bookstore project is important because it offers a convenient way for people to discover and purchase books. It can support authors, publishers, and readers while also contributing to the literary community.</a:t>
            </a:r>
            <a:endParaRPr dirty="0"/>
          </a:p>
          <a:p>
            <a:pPr marL="182879" indent="-182879">
              <a:buClr>
                <a:schemeClr val="accent1"/>
              </a:buClr>
              <a:buSzPct val="100000"/>
              <a:buChar char="●"/>
              <a:defRPr sz="2000"/>
            </a:pPr>
            <a:r>
              <a:rPr dirty="0"/>
              <a:t>Why is this project important?</a:t>
            </a:r>
            <a:endParaRPr lang="en-IN" dirty="0"/>
          </a:p>
          <a:p>
            <a:pPr>
              <a:buClr>
                <a:schemeClr val="accent1"/>
              </a:buClr>
              <a:buSzPct val="100000"/>
              <a:defRPr sz="2000"/>
            </a:pPr>
            <a:r>
              <a:rPr lang="en-US" dirty="0"/>
              <a:t>An online bookstore is important because it brings books to people anytime, anywhere. Customers can easily find and buy books without leaving home. It also helps authors reach a wider audience and can support local bookstores by offering their titles. Plus, online stores can offer a vast selection of books, making it a one-stop shop for book lovers.</a:t>
            </a:r>
            <a:endParaRPr dirty="0"/>
          </a:p>
          <a:p>
            <a:pPr marL="182879" indent="-182879">
              <a:buClr>
                <a:schemeClr val="accent1"/>
              </a:buClr>
              <a:buSzPct val="100000"/>
              <a:buChar char="●"/>
              <a:defRPr sz="2000"/>
            </a:pPr>
            <a:r>
              <a:rPr dirty="0"/>
              <a:t>Is the problem difficult to solve?</a:t>
            </a:r>
            <a:endParaRPr lang="en-IN" dirty="0"/>
          </a:p>
          <a:p>
            <a:pPr>
              <a:buClr>
                <a:schemeClr val="accent1"/>
              </a:buClr>
              <a:buSzPct val="100000"/>
              <a:defRPr sz="2000"/>
            </a:pPr>
            <a:r>
              <a:rPr lang="en-US" sz="1800" dirty="0"/>
              <a:t>No, it's not difficult to solve. Building an online bookstore involves well-understood technology. The main challenges lie in attracting customers, managing inventory effectively, and providing excellent customer service.</a:t>
            </a:r>
            <a:endParaRPr sz="1800" dirty="0"/>
          </a:p>
          <a:p>
            <a:pPr marL="164591" indent="-164591">
              <a:buClr>
                <a:schemeClr val="accent1"/>
              </a:buClr>
              <a:buSzPct val="100000"/>
              <a:buChar char="●"/>
              <a:defRPr sz="2000"/>
            </a:pPr>
            <a:r>
              <a:rPr sz="1800" dirty="0"/>
              <a:t>How have you solved the  problem?</a:t>
            </a:r>
            <a:endParaRPr lang="en-IN" sz="1800" dirty="0"/>
          </a:p>
          <a:p>
            <a:pPr>
              <a:buClr>
                <a:schemeClr val="accent1"/>
              </a:buClr>
              <a:buSzPct val="100000"/>
              <a:defRPr sz="2000"/>
            </a:pPr>
            <a:r>
              <a:rPr lang="en-US" sz="1800" dirty="0"/>
              <a:t>To address the challenges, the project involved creating a user-friendly platform with intuitive navigation and robust search functionality. We implemented efficient inventory management systems to keep stock levels accurate and integrated secure payment options to protect customer transactions. The focus on excellent customer service and a comprehensive selection of books ensures a satisfying user experience and supports the growth and sustainability of the online bookstore.</a:t>
            </a:r>
            <a:endParaRPr sz="1800" dirty="0"/>
          </a:p>
        </p:txBody>
      </p:sp>
      <p:sp>
        <p:nvSpPr>
          <p:cNvPr id="140" name="Text Placeholder 4"/>
          <p:cNvSpPr txBox="1"/>
          <p:nvPr/>
        </p:nvSpPr>
        <p:spPr>
          <a:xfrm>
            <a:off x="3804573" y="718704"/>
            <a:ext cx="6712113"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The problem statement</a:t>
            </a:r>
          </a:p>
        </p:txBody>
      </p:sp>
      <p:sp>
        <p:nvSpPr>
          <p:cNvPr id="141"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
        <p:nvSpPr>
          <p:cNvPr id="142" name="About the project"/>
          <p:cNvSpPr txBox="1"/>
          <p:nvPr/>
        </p:nvSpPr>
        <p:spPr>
          <a:xfrm>
            <a:off x="457867" y="2946593"/>
            <a:ext cx="2347413" cy="10807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About the project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Include screenshots of your project execution…"/>
          <p:cNvSpPr txBox="1">
            <a:spLocks noGrp="1"/>
          </p:cNvSpPr>
          <p:nvPr>
            <p:ph type="body" sz="half" idx="1"/>
          </p:nvPr>
        </p:nvSpPr>
        <p:spPr>
          <a:xfrm>
            <a:off x="3771942" y="2103565"/>
            <a:ext cx="7315201" cy="3688069"/>
          </a:xfrm>
          <a:prstGeom prst="rect">
            <a:avLst/>
          </a:prstGeom>
        </p:spPr>
        <p:txBody>
          <a:bodyPr/>
          <a:lstStyle/>
          <a:p>
            <a:pPr marL="0" indent="0">
              <a:buNone/>
            </a:pPr>
            <a:endParaRPr dirty="0"/>
          </a:p>
        </p:txBody>
      </p:sp>
      <p:sp>
        <p:nvSpPr>
          <p:cNvPr id="204"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rPr dirty="0"/>
              <a:t>Project Development Cycle</a:t>
            </a:r>
          </a:p>
        </p:txBody>
      </p:sp>
      <p:sp>
        <p:nvSpPr>
          <p:cNvPr id="205" name="Text Placeholder 4"/>
          <p:cNvSpPr txBox="1"/>
          <p:nvPr/>
        </p:nvSpPr>
        <p:spPr>
          <a:xfrm>
            <a:off x="3913630" y="887061"/>
            <a:ext cx="6258441" cy="10807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t>Project Development Cycle-Screenshots</a:t>
            </a:r>
          </a:p>
        </p:txBody>
      </p:sp>
      <p:pic>
        <p:nvPicPr>
          <p:cNvPr id="5" name="Picture 4" descr="A screenshot of a computer&#10;&#10;Description automatically generated">
            <a:extLst>
              <a:ext uri="{FF2B5EF4-FFF2-40B4-BE49-F238E27FC236}">
                <a16:creationId xmlns:a16="http://schemas.microsoft.com/office/drawing/2014/main" id="{D475DEC8-67DD-1BDE-65E4-D00F0FBE2E7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8989"/>
          <a:stretch/>
        </p:blipFill>
        <p:spPr bwMode="auto">
          <a:xfrm>
            <a:off x="3623733" y="2085524"/>
            <a:ext cx="7645399" cy="3872456"/>
          </a:xfrm>
          <a:prstGeom prst="rect">
            <a:avLst/>
          </a:prstGeom>
          <a:noFill/>
          <a:ln>
            <a:noFill/>
          </a:ln>
          <a:extLst>
            <a:ext uri="{53640926-AAD7-44D8-BBD7-CCE9431645EC}">
              <a14:shadowObscured xmlns:a14="http://schemas.microsoft.com/office/drawing/2010/main"/>
            </a:ext>
          </a:extLst>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520321C8-9195-1B67-E3D6-8481149340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7733" y="423488"/>
            <a:ext cx="9076267" cy="5672667"/>
          </a:xfrm>
          <a:prstGeom prst="rect">
            <a:avLst/>
          </a:prstGeom>
        </p:spPr>
      </p:pic>
      <p:sp>
        <p:nvSpPr>
          <p:cNvPr id="6" name="Project Development Cycle">
            <a:extLst>
              <a:ext uri="{FF2B5EF4-FFF2-40B4-BE49-F238E27FC236}">
                <a16:creationId xmlns:a16="http://schemas.microsoft.com/office/drawing/2014/main" id="{34D69BA3-8492-3E23-A2C4-B87D9AB5F508}"/>
              </a:ext>
            </a:extLst>
          </p:cNvPr>
          <p:cNvSpPr txBox="1"/>
          <p:nvPr/>
        </p:nvSpPr>
        <p:spPr>
          <a:xfrm>
            <a:off x="197170" y="2798233"/>
            <a:ext cx="1868698" cy="590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defTabSz="914400">
              <a:lnSpc>
                <a:spcPct val="90000"/>
              </a:lnSpc>
              <a:defRPr sz="3600" spc="-100">
                <a:solidFill>
                  <a:srgbClr val="FFFFFF"/>
                </a:solidFill>
              </a:defRPr>
            </a:lvl1pPr>
          </a:lstStyle>
          <a:p>
            <a:r>
              <a:rPr lang="en-IN" dirty="0"/>
              <a:t>Home</a:t>
            </a:r>
            <a:endParaRPr dirty="0"/>
          </a:p>
        </p:txBody>
      </p:sp>
    </p:spTree>
    <p:extLst>
      <p:ext uri="{BB962C8B-B14F-4D97-AF65-F5344CB8AC3E}">
        <p14:creationId xmlns:p14="http://schemas.microsoft.com/office/powerpoint/2010/main" val="174215236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EDD6065F-D3C8-EACA-EC57-24DFFB8A71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7601" y="352425"/>
            <a:ext cx="9194800" cy="5746750"/>
          </a:xfrm>
          <a:prstGeom prst="rect">
            <a:avLst/>
          </a:prstGeom>
        </p:spPr>
      </p:pic>
      <p:sp>
        <p:nvSpPr>
          <p:cNvPr id="6" name="Project Development Cycle">
            <a:extLst>
              <a:ext uri="{FF2B5EF4-FFF2-40B4-BE49-F238E27FC236}">
                <a16:creationId xmlns:a16="http://schemas.microsoft.com/office/drawing/2014/main" id="{7D167A2F-4D3C-3C22-3FF8-9EE280BEE5BA}"/>
              </a:ext>
            </a:extLst>
          </p:cNvPr>
          <p:cNvSpPr txBox="1"/>
          <p:nvPr/>
        </p:nvSpPr>
        <p:spPr>
          <a:xfrm>
            <a:off x="197169" y="2798233"/>
            <a:ext cx="2190431" cy="10895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defTabSz="914400">
              <a:lnSpc>
                <a:spcPct val="90000"/>
              </a:lnSpc>
              <a:defRPr sz="3600" spc="-100">
                <a:solidFill>
                  <a:srgbClr val="FFFFFF"/>
                </a:solidFill>
              </a:defRPr>
            </a:lvl1pPr>
          </a:lstStyle>
          <a:p>
            <a:r>
              <a:rPr lang="en-IN" dirty="0"/>
              <a:t>Single Book Page</a:t>
            </a:r>
            <a:endParaRPr dirty="0"/>
          </a:p>
        </p:txBody>
      </p:sp>
    </p:spTree>
    <p:extLst>
      <p:ext uri="{BB962C8B-B14F-4D97-AF65-F5344CB8AC3E}">
        <p14:creationId xmlns:p14="http://schemas.microsoft.com/office/powerpoint/2010/main" val="2716022700"/>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906F0C-2953-BE4A-0852-4B2110BD4A31}"/>
              </a:ext>
            </a:extLst>
          </p:cNvPr>
          <p:cNvSpPr>
            <a:spLocks noGrp="1"/>
          </p:cNvSpPr>
          <p:nvPr>
            <p:ph type="body" idx="1"/>
          </p:nvPr>
        </p:nvSpPr>
        <p:spPr/>
        <p:txBody>
          <a:bodyPr/>
          <a:lstStyle/>
          <a:p>
            <a:endParaRPr lang="en-IN"/>
          </a:p>
        </p:txBody>
      </p:sp>
      <p:pic>
        <p:nvPicPr>
          <p:cNvPr id="4" name="Picture 3" descr="A screenshot of a computer&#10;&#10;Description automatically generated">
            <a:extLst>
              <a:ext uri="{FF2B5EF4-FFF2-40B4-BE49-F238E27FC236}">
                <a16:creationId xmlns:a16="http://schemas.microsoft.com/office/drawing/2014/main" id="{CCD3A99D-641C-4A85-0518-7C21BB43A5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2134" y="189441"/>
            <a:ext cx="9389534" cy="5868459"/>
          </a:xfrm>
          <a:prstGeom prst="rect">
            <a:avLst/>
          </a:prstGeom>
        </p:spPr>
      </p:pic>
      <p:sp>
        <p:nvSpPr>
          <p:cNvPr id="5" name="Project Development Cycle">
            <a:extLst>
              <a:ext uri="{FF2B5EF4-FFF2-40B4-BE49-F238E27FC236}">
                <a16:creationId xmlns:a16="http://schemas.microsoft.com/office/drawing/2014/main" id="{CD935218-9C52-A604-0273-B7EAB637B8BA}"/>
              </a:ext>
            </a:extLst>
          </p:cNvPr>
          <p:cNvSpPr txBox="1"/>
          <p:nvPr/>
        </p:nvSpPr>
        <p:spPr>
          <a:xfrm>
            <a:off x="197170" y="2798233"/>
            <a:ext cx="1868698" cy="590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defTabSz="914400">
              <a:lnSpc>
                <a:spcPct val="90000"/>
              </a:lnSpc>
              <a:defRPr sz="3600" spc="-100">
                <a:solidFill>
                  <a:srgbClr val="FFFFFF"/>
                </a:solidFill>
              </a:defRPr>
            </a:lvl1pPr>
          </a:lstStyle>
          <a:p>
            <a:r>
              <a:rPr lang="en-IN" dirty="0"/>
              <a:t>Cart Page</a:t>
            </a:r>
            <a:endParaRPr dirty="0"/>
          </a:p>
        </p:txBody>
      </p:sp>
    </p:spTree>
    <p:extLst>
      <p:ext uri="{BB962C8B-B14F-4D97-AF65-F5344CB8AC3E}">
        <p14:creationId xmlns:p14="http://schemas.microsoft.com/office/powerpoint/2010/main" val="323848987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231E95A-E57E-4565-36DB-337917A92071}"/>
              </a:ext>
            </a:extLst>
          </p:cNvPr>
          <p:cNvSpPr>
            <a:spLocks noGrp="1"/>
          </p:cNvSpPr>
          <p:nvPr>
            <p:ph type="body" idx="1"/>
          </p:nvPr>
        </p:nvSpPr>
        <p:spPr/>
        <p:txBody>
          <a:bodyPr/>
          <a:lstStyle/>
          <a:p>
            <a:endParaRPr lang="en-IN"/>
          </a:p>
        </p:txBody>
      </p:sp>
      <p:pic>
        <p:nvPicPr>
          <p:cNvPr id="4" name="Picture 3" descr="A screenshot of a computer&#10;&#10;Description automatically generated">
            <a:extLst>
              <a:ext uri="{FF2B5EF4-FFF2-40B4-BE49-F238E27FC236}">
                <a16:creationId xmlns:a16="http://schemas.microsoft.com/office/drawing/2014/main" id="{5E552B11-82A9-5A5F-74AE-30CC7CA7F3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2932" y="216620"/>
            <a:ext cx="9398000" cy="5873750"/>
          </a:xfrm>
          <a:prstGeom prst="rect">
            <a:avLst/>
          </a:prstGeom>
        </p:spPr>
      </p:pic>
      <p:sp>
        <p:nvSpPr>
          <p:cNvPr id="5" name="Project Development Cycle">
            <a:extLst>
              <a:ext uri="{FF2B5EF4-FFF2-40B4-BE49-F238E27FC236}">
                <a16:creationId xmlns:a16="http://schemas.microsoft.com/office/drawing/2014/main" id="{C5DA5A79-9DE9-2141-56CD-9DAEB86F5DBA}"/>
              </a:ext>
            </a:extLst>
          </p:cNvPr>
          <p:cNvSpPr txBox="1"/>
          <p:nvPr/>
        </p:nvSpPr>
        <p:spPr>
          <a:xfrm>
            <a:off x="197170" y="2798233"/>
            <a:ext cx="1868698" cy="10895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defTabSz="914400">
              <a:lnSpc>
                <a:spcPct val="90000"/>
              </a:lnSpc>
              <a:defRPr sz="3600" spc="-100">
                <a:solidFill>
                  <a:srgbClr val="FFFFFF"/>
                </a:solidFill>
              </a:defRPr>
            </a:lvl1pPr>
          </a:lstStyle>
          <a:p>
            <a:r>
              <a:rPr lang="en-IN" dirty="0"/>
              <a:t>Checkout Page</a:t>
            </a:r>
            <a:endParaRPr dirty="0"/>
          </a:p>
        </p:txBody>
      </p:sp>
    </p:spTree>
    <p:extLst>
      <p:ext uri="{BB962C8B-B14F-4D97-AF65-F5344CB8AC3E}">
        <p14:creationId xmlns:p14="http://schemas.microsoft.com/office/powerpoint/2010/main" val="66225093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68CE40-C068-2C27-93CB-97610B2FC3A4}"/>
              </a:ext>
            </a:extLst>
          </p:cNvPr>
          <p:cNvSpPr>
            <a:spLocks noGrp="1"/>
          </p:cNvSpPr>
          <p:nvPr>
            <p:ph type="body" idx="1"/>
          </p:nvPr>
        </p:nvSpPr>
        <p:spPr/>
        <p:txBody>
          <a:bodyPr/>
          <a:lstStyle/>
          <a:p>
            <a:endParaRPr lang="en-IN"/>
          </a:p>
        </p:txBody>
      </p:sp>
      <p:pic>
        <p:nvPicPr>
          <p:cNvPr id="4" name="Picture 3" descr="A screenshot of a computer&#10;&#10;Description automatically generated">
            <a:extLst>
              <a:ext uri="{FF2B5EF4-FFF2-40B4-BE49-F238E27FC236}">
                <a16:creationId xmlns:a16="http://schemas.microsoft.com/office/drawing/2014/main" id="{38B12D9F-E1B7-A74C-441D-0805743D69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8335" y="185208"/>
            <a:ext cx="9406466" cy="5879041"/>
          </a:xfrm>
          <a:prstGeom prst="rect">
            <a:avLst/>
          </a:prstGeom>
        </p:spPr>
      </p:pic>
      <p:sp>
        <p:nvSpPr>
          <p:cNvPr id="5" name="Project Development Cycle">
            <a:extLst>
              <a:ext uri="{FF2B5EF4-FFF2-40B4-BE49-F238E27FC236}">
                <a16:creationId xmlns:a16="http://schemas.microsoft.com/office/drawing/2014/main" id="{65C70ACA-9939-B2B9-E1A5-BD41B23B55A0}"/>
              </a:ext>
            </a:extLst>
          </p:cNvPr>
          <p:cNvSpPr txBox="1"/>
          <p:nvPr/>
        </p:nvSpPr>
        <p:spPr>
          <a:xfrm>
            <a:off x="197170" y="2798233"/>
            <a:ext cx="1868698" cy="10895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defTabSz="914400">
              <a:lnSpc>
                <a:spcPct val="90000"/>
              </a:lnSpc>
              <a:defRPr sz="3600" spc="-100">
                <a:solidFill>
                  <a:srgbClr val="FFFFFF"/>
                </a:solidFill>
              </a:defRPr>
            </a:lvl1pPr>
          </a:lstStyle>
          <a:p>
            <a:r>
              <a:rPr lang="en-IN" dirty="0"/>
              <a:t>Payment Page</a:t>
            </a:r>
            <a:endParaRPr dirty="0"/>
          </a:p>
        </p:txBody>
      </p:sp>
    </p:spTree>
    <p:extLst>
      <p:ext uri="{BB962C8B-B14F-4D97-AF65-F5344CB8AC3E}">
        <p14:creationId xmlns:p14="http://schemas.microsoft.com/office/powerpoint/2010/main" val="335618403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498FC95-6EF9-7B72-DAF9-2045889688D7}"/>
              </a:ext>
            </a:extLst>
          </p:cNvPr>
          <p:cNvSpPr>
            <a:spLocks noGrp="1"/>
          </p:cNvSpPr>
          <p:nvPr>
            <p:ph type="body" idx="1"/>
          </p:nvPr>
        </p:nvSpPr>
        <p:spPr/>
        <p:txBody>
          <a:bodyPr/>
          <a:lstStyle/>
          <a:p>
            <a:endParaRPr lang="en-IN"/>
          </a:p>
        </p:txBody>
      </p:sp>
      <p:pic>
        <p:nvPicPr>
          <p:cNvPr id="4" name="Picture 3" descr="A screenshot of a computer&#10;&#10;Description automatically generated">
            <a:extLst>
              <a:ext uri="{FF2B5EF4-FFF2-40B4-BE49-F238E27FC236}">
                <a16:creationId xmlns:a16="http://schemas.microsoft.com/office/drawing/2014/main" id="{C06DCA35-B564-D1D5-78BC-B2B0C56AA0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1640" y="372723"/>
            <a:ext cx="9143696" cy="5714810"/>
          </a:xfrm>
          <a:prstGeom prst="rect">
            <a:avLst/>
          </a:prstGeom>
        </p:spPr>
      </p:pic>
      <p:sp>
        <p:nvSpPr>
          <p:cNvPr id="5" name="Project Development Cycle">
            <a:extLst>
              <a:ext uri="{FF2B5EF4-FFF2-40B4-BE49-F238E27FC236}">
                <a16:creationId xmlns:a16="http://schemas.microsoft.com/office/drawing/2014/main" id="{50A5F9E7-5C5E-8069-814A-35A16CCC9E0B}"/>
              </a:ext>
            </a:extLst>
          </p:cNvPr>
          <p:cNvSpPr txBox="1"/>
          <p:nvPr/>
        </p:nvSpPr>
        <p:spPr>
          <a:xfrm>
            <a:off x="197170" y="2798233"/>
            <a:ext cx="2004470" cy="590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defTabSz="914400">
              <a:lnSpc>
                <a:spcPct val="90000"/>
              </a:lnSpc>
              <a:defRPr sz="3600" spc="-100">
                <a:solidFill>
                  <a:srgbClr val="FFFFFF"/>
                </a:solidFill>
              </a:defRPr>
            </a:lvl1pPr>
          </a:lstStyle>
          <a:p>
            <a:r>
              <a:rPr lang="en-IN" dirty="0"/>
              <a:t>Invoice/Bill</a:t>
            </a:r>
            <a:endParaRPr dirty="0"/>
          </a:p>
        </p:txBody>
      </p:sp>
    </p:spTree>
    <p:extLst>
      <p:ext uri="{BB962C8B-B14F-4D97-AF65-F5344CB8AC3E}">
        <p14:creationId xmlns:p14="http://schemas.microsoft.com/office/powerpoint/2010/main" val="636576558"/>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437424-4F97-3D4B-AF37-FA5E94431B18}"/>
              </a:ext>
            </a:extLst>
          </p:cNvPr>
          <p:cNvSpPr>
            <a:spLocks noGrp="1"/>
          </p:cNvSpPr>
          <p:nvPr>
            <p:ph type="body" idx="1"/>
          </p:nvPr>
        </p:nvSpPr>
        <p:spPr/>
        <p:txBody>
          <a:bodyPr/>
          <a:lstStyle/>
          <a:p>
            <a:endParaRPr lang="en-IN"/>
          </a:p>
        </p:txBody>
      </p:sp>
      <p:pic>
        <p:nvPicPr>
          <p:cNvPr id="4" name="Picture 3" descr="A screenshot of a computer&#10;&#10;Description automatically generated">
            <a:extLst>
              <a:ext uri="{FF2B5EF4-FFF2-40B4-BE49-F238E27FC236}">
                <a16:creationId xmlns:a16="http://schemas.microsoft.com/office/drawing/2014/main" id="{DB6A3AA5-F04D-7722-FB59-FE7D662D1C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3467" y="864108"/>
            <a:ext cx="10112752" cy="4969425"/>
          </a:xfrm>
          <a:prstGeom prst="rect">
            <a:avLst/>
          </a:prstGeom>
        </p:spPr>
      </p:pic>
      <p:sp>
        <p:nvSpPr>
          <p:cNvPr id="5" name="Project Development Cycle">
            <a:extLst>
              <a:ext uri="{FF2B5EF4-FFF2-40B4-BE49-F238E27FC236}">
                <a16:creationId xmlns:a16="http://schemas.microsoft.com/office/drawing/2014/main" id="{C25B0563-5FB0-E77E-DF37-EF7A7D724E81}"/>
              </a:ext>
            </a:extLst>
          </p:cNvPr>
          <p:cNvSpPr txBox="1"/>
          <p:nvPr/>
        </p:nvSpPr>
        <p:spPr>
          <a:xfrm>
            <a:off x="197170" y="2798233"/>
            <a:ext cx="1868698" cy="10895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defTabSz="914400">
              <a:lnSpc>
                <a:spcPct val="90000"/>
              </a:lnSpc>
              <a:defRPr sz="3600" spc="-100">
                <a:solidFill>
                  <a:srgbClr val="FFFFFF"/>
                </a:solidFill>
              </a:defRPr>
            </a:lvl1pPr>
          </a:lstStyle>
          <a:p>
            <a:r>
              <a:rPr lang="en-IN" dirty="0"/>
              <a:t>Admin account </a:t>
            </a:r>
            <a:endParaRPr dirty="0"/>
          </a:p>
        </p:txBody>
      </p:sp>
    </p:spTree>
    <p:extLst>
      <p:ext uri="{BB962C8B-B14F-4D97-AF65-F5344CB8AC3E}">
        <p14:creationId xmlns:p14="http://schemas.microsoft.com/office/powerpoint/2010/main" val="1653087964"/>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CB69C65-EF83-703C-A1FD-C9A3160590B6}"/>
              </a:ext>
            </a:extLst>
          </p:cNvPr>
          <p:cNvSpPr>
            <a:spLocks noGrp="1"/>
          </p:cNvSpPr>
          <p:nvPr>
            <p:ph type="body" idx="1"/>
          </p:nvPr>
        </p:nvSpPr>
        <p:spPr/>
        <p:txBody>
          <a:bodyPr/>
          <a:lstStyle/>
          <a:p>
            <a:endParaRPr lang="en-IN"/>
          </a:p>
        </p:txBody>
      </p:sp>
      <p:pic>
        <p:nvPicPr>
          <p:cNvPr id="4" name="Picture 3" descr="A screenshot of a computer&#10;&#10;Description automatically generated">
            <a:extLst>
              <a:ext uri="{FF2B5EF4-FFF2-40B4-BE49-F238E27FC236}">
                <a16:creationId xmlns:a16="http://schemas.microsoft.com/office/drawing/2014/main" id="{25400040-E465-50E6-ED23-8BFA35E976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3733" y="346794"/>
            <a:ext cx="9228667" cy="5767917"/>
          </a:xfrm>
          <a:prstGeom prst="rect">
            <a:avLst/>
          </a:prstGeom>
        </p:spPr>
      </p:pic>
      <p:sp>
        <p:nvSpPr>
          <p:cNvPr id="5" name="Project Development Cycle">
            <a:extLst>
              <a:ext uri="{FF2B5EF4-FFF2-40B4-BE49-F238E27FC236}">
                <a16:creationId xmlns:a16="http://schemas.microsoft.com/office/drawing/2014/main" id="{CCB65DDF-6BC0-994A-9D12-DEBAA461E576}"/>
              </a:ext>
            </a:extLst>
          </p:cNvPr>
          <p:cNvSpPr txBox="1"/>
          <p:nvPr/>
        </p:nvSpPr>
        <p:spPr>
          <a:xfrm>
            <a:off x="197170" y="2798233"/>
            <a:ext cx="1868698" cy="10895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defTabSz="914400">
              <a:lnSpc>
                <a:spcPct val="90000"/>
              </a:lnSpc>
              <a:defRPr sz="3600" spc="-100">
                <a:solidFill>
                  <a:srgbClr val="FFFFFF"/>
                </a:solidFill>
              </a:defRPr>
            </a:lvl1pPr>
          </a:lstStyle>
          <a:p>
            <a:r>
              <a:rPr lang="en-IN" dirty="0"/>
              <a:t>Admin Home</a:t>
            </a:r>
            <a:endParaRPr dirty="0"/>
          </a:p>
        </p:txBody>
      </p:sp>
    </p:spTree>
    <p:extLst>
      <p:ext uri="{BB962C8B-B14F-4D97-AF65-F5344CB8AC3E}">
        <p14:creationId xmlns:p14="http://schemas.microsoft.com/office/powerpoint/2010/main" val="81173208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E7F9AB-EB40-A25E-13A6-7DED7EA97D03}"/>
              </a:ext>
            </a:extLst>
          </p:cNvPr>
          <p:cNvSpPr>
            <a:spLocks noGrp="1"/>
          </p:cNvSpPr>
          <p:nvPr>
            <p:ph type="body" idx="1"/>
          </p:nvPr>
        </p:nvSpPr>
        <p:spPr/>
        <p:txBody>
          <a:bodyPr/>
          <a:lstStyle/>
          <a:p>
            <a:endParaRPr lang="en-IN"/>
          </a:p>
        </p:txBody>
      </p:sp>
      <p:pic>
        <p:nvPicPr>
          <p:cNvPr id="4" name="Picture 3" descr="A screenshot of a computer&#10;&#10;Description automatically generated">
            <a:extLst>
              <a:ext uri="{FF2B5EF4-FFF2-40B4-BE49-F238E27FC236}">
                <a16:creationId xmlns:a16="http://schemas.microsoft.com/office/drawing/2014/main" id="{264A97E2-B4EA-B355-B649-15019C8770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3667" y="226483"/>
            <a:ext cx="9431867" cy="5894917"/>
          </a:xfrm>
          <a:prstGeom prst="rect">
            <a:avLst/>
          </a:prstGeom>
        </p:spPr>
      </p:pic>
      <p:sp>
        <p:nvSpPr>
          <p:cNvPr id="5" name="Project Development Cycle">
            <a:extLst>
              <a:ext uri="{FF2B5EF4-FFF2-40B4-BE49-F238E27FC236}">
                <a16:creationId xmlns:a16="http://schemas.microsoft.com/office/drawing/2014/main" id="{AA02FE04-62FA-ECA2-FD96-A6B3CA7558FC}"/>
              </a:ext>
            </a:extLst>
          </p:cNvPr>
          <p:cNvSpPr txBox="1"/>
          <p:nvPr/>
        </p:nvSpPr>
        <p:spPr>
          <a:xfrm>
            <a:off x="197170" y="2798233"/>
            <a:ext cx="1868698" cy="590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defTabSz="914400">
              <a:lnSpc>
                <a:spcPct val="90000"/>
              </a:lnSpc>
              <a:defRPr sz="3600" spc="-100">
                <a:solidFill>
                  <a:srgbClr val="FFFFFF"/>
                </a:solidFill>
              </a:defRPr>
            </a:lvl1pPr>
          </a:lstStyle>
          <a:p>
            <a:r>
              <a:rPr lang="en-IN" dirty="0"/>
              <a:t>Add Book</a:t>
            </a:r>
            <a:endParaRPr dirty="0"/>
          </a:p>
        </p:txBody>
      </p:sp>
    </p:spTree>
    <p:extLst>
      <p:ext uri="{BB962C8B-B14F-4D97-AF65-F5344CB8AC3E}">
        <p14:creationId xmlns:p14="http://schemas.microsoft.com/office/powerpoint/2010/main" val="274755617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ext Placeholder 4"/>
          <p:cNvSpPr txBox="1"/>
          <p:nvPr/>
        </p:nvSpPr>
        <p:spPr>
          <a:xfrm>
            <a:off x="3869268" y="643203"/>
            <a:ext cx="6712113"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Objectives of the project</a:t>
            </a:r>
          </a:p>
        </p:txBody>
      </p:sp>
      <p:sp>
        <p:nvSpPr>
          <p:cNvPr id="147" name="List all the objectives…"/>
          <p:cNvSpPr txBox="1">
            <a:spLocks noGrp="1"/>
          </p:cNvSpPr>
          <p:nvPr>
            <p:ph type="body" sz="half" idx="1"/>
          </p:nvPr>
        </p:nvSpPr>
        <p:spPr>
          <a:xfrm>
            <a:off x="3645562" y="1255344"/>
            <a:ext cx="8088572" cy="4877008"/>
          </a:xfrm>
          <a:prstGeom prst="rect">
            <a:avLst/>
          </a:prstGeom>
        </p:spPr>
        <p:txBody>
          <a:bodyPr anchor="ctr">
            <a:normAutofit fontScale="92500" lnSpcReduction="20000"/>
          </a:bodyPr>
          <a:lstStyle/>
          <a:p>
            <a:pPr marL="182879" indent="-182879">
              <a:buClr>
                <a:schemeClr val="accent1"/>
              </a:buClr>
              <a:buSzPct val="100000"/>
              <a:buChar char="●"/>
              <a:defRPr sz="2000"/>
            </a:pPr>
            <a:r>
              <a:rPr sz="2300" dirty="0"/>
              <a:t>List all the objectives</a:t>
            </a:r>
            <a:endParaRPr lang="en-IN" sz="2300" dirty="0"/>
          </a:p>
          <a:p>
            <a:pPr marL="457200" indent="-457200">
              <a:buClr>
                <a:schemeClr val="accent1"/>
              </a:buClr>
              <a:buSzPct val="100000"/>
              <a:buFont typeface="+mj-lt"/>
              <a:buAutoNum type="arabicPeriod"/>
              <a:defRPr sz="2000"/>
            </a:pPr>
            <a:r>
              <a:rPr lang="en-US" sz="2300" dirty="0"/>
              <a:t>Create a user-friendly online platform to sell books.</a:t>
            </a:r>
          </a:p>
          <a:p>
            <a:pPr marL="457200" indent="-457200">
              <a:buClr>
                <a:schemeClr val="accent1"/>
              </a:buClr>
              <a:buSzPct val="100000"/>
              <a:buFont typeface="+mj-lt"/>
              <a:buAutoNum type="arabicPeriod"/>
              <a:defRPr sz="2000"/>
            </a:pPr>
            <a:r>
              <a:rPr lang="en-US" sz="2300" dirty="0"/>
              <a:t>Offer a wide range of books with detailed information.</a:t>
            </a:r>
          </a:p>
          <a:p>
            <a:pPr marL="457200" indent="-457200">
              <a:buClr>
                <a:schemeClr val="accent1"/>
              </a:buClr>
              <a:buSzPct val="100000"/>
              <a:buFont typeface="+mj-lt"/>
              <a:buAutoNum type="arabicPeriod"/>
              <a:defRPr sz="2000"/>
            </a:pPr>
            <a:r>
              <a:rPr lang="en-US" sz="2300" dirty="0"/>
              <a:t>Provide a secure and efficient checkout process.</a:t>
            </a:r>
          </a:p>
          <a:p>
            <a:pPr marL="457200" indent="-457200">
              <a:buClr>
                <a:schemeClr val="accent1"/>
              </a:buClr>
              <a:buSzPct val="100000"/>
              <a:buFont typeface="+mj-lt"/>
              <a:buAutoNum type="arabicPeriod"/>
              <a:defRPr sz="2000"/>
            </a:pPr>
            <a:r>
              <a:rPr lang="en-US" sz="2300" dirty="0"/>
              <a:t>Ensure timely order fulfillment and delivery.</a:t>
            </a:r>
          </a:p>
          <a:p>
            <a:pPr marL="457200" indent="-457200">
              <a:buClr>
                <a:schemeClr val="accent1"/>
              </a:buClr>
              <a:buSzPct val="100000"/>
              <a:buFont typeface="+mj-lt"/>
              <a:buAutoNum type="arabicPeriod"/>
              <a:defRPr sz="2000"/>
            </a:pPr>
            <a:r>
              <a:rPr lang="en-US" sz="2300" dirty="0"/>
              <a:t>Build a loyal customer base through excellent service.</a:t>
            </a:r>
          </a:p>
          <a:p>
            <a:pPr marL="457200" indent="-457200">
              <a:buClr>
                <a:schemeClr val="accent1"/>
              </a:buClr>
              <a:buSzPct val="100000"/>
              <a:buFont typeface="+mj-lt"/>
              <a:buAutoNum type="arabicPeriod"/>
              <a:defRPr sz="2000"/>
            </a:pPr>
            <a:r>
              <a:rPr lang="en-US" sz="2300" dirty="0"/>
              <a:t>Generate revenue and profit through book sales.</a:t>
            </a:r>
          </a:p>
          <a:p>
            <a:pPr>
              <a:buClr>
                <a:schemeClr val="accent1"/>
              </a:buClr>
              <a:buSzPct val="100000"/>
              <a:defRPr sz="2000"/>
            </a:pPr>
            <a:endParaRPr sz="2300" dirty="0"/>
          </a:p>
          <a:p>
            <a:pPr marL="182879" indent="-182879">
              <a:buClr>
                <a:schemeClr val="accent1"/>
              </a:buClr>
              <a:buSzPct val="100000"/>
              <a:buChar char="●"/>
              <a:defRPr sz="2000"/>
            </a:pPr>
            <a:r>
              <a:rPr sz="2300" dirty="0"/>
              <a:t>Any sustainable benefits expected by a market or a population can be defined/listed</a:t>
            </a:r>
            <a:endParaRPr lang="en-IN" sz="2300" dirty="0"/>
          </a:p>
          <a:p>
            <a:pPr marL="457200" indent="-457200">
              <a:buClr>
                <a:schemeClr val="accent1"/>
              </a:buClr>
              <a:buSzPct val="100000"/>
              <a:buFont typeface="+mj-lt"/>
              <a:buAutoNum type="arabicPeriod"/>
              <a:defRPr sz="2000"/>
            </a:pPr>
            <a:r>
              <a:rPr lang="en-US" sz="2300" dirty="0"/>
              <a:t>Lower transportation and operational emissions compared to physical bookstores.</a:t>
            </a:r>
          </a:p>
          <a:p>
            <a:pPr marL="457200" indent="-457200">
              <a:buClr>
                <a:schemeClr val="accent1"/>
              </a:buClr>
              <a:buSzPct val="100000"/>
              <a:buFont typeface="+mj-lt"/>
              <a:buAutoNum type="arabicPeriod"/>
              <a:defRPr sz="2000"/>
            </a:pPr>
            <a:r>
              <a:rPr lang="en-US" sz="2300" dirty="0"/>
              <a:t>Greater access to books for people in remote or underserved areas.</a:t>
            </a:r>
          </a:p>
          <a:p>
            <a:pPr>
              <a:buClr>
                <a:schemeClr val="accent1"/>
              </a:buClr>
              <a:buSzPct val="100000"/>
              <a:defRPr sz="2000"/>
            </a:pPr>
            <a:endParaRPr dirty="0"/>
          </a:p>
        </p:txBody>
      </p:sp>
      <p:sp>
        <p:nvSpPr>
          <p:cNvPr id="148" name="Objectives"/>
          <p:cNvSpPr txBox="1"/>
          <p:nvPr/>
        </p:nvSpPr>
        <p:spPr>
          <a:xfrm>
            <a:off x="457867" y="2946593"/>
            <a:ext cx="1875146"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914400">
              <a:lnSpc>
                <a:spcPct val="90000"/>
              </a:lnSpc>
              <a:defRPr sz="3600" spc="-100">
                <a:solidFill>
                  <a:srgbClr val="FFFFFF"/>
                </a:solidFill>
              </a:defRPr>
            </a:lvl1pPr>
          </a:lstStyle>
          <a:p>
            <a:r>
              <a:t>Objectives</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What are the metrics to indicate the success of your project?"/>
          <p:cNvSpPr txBox="1">
            <a:spLocks noGrp="1"/>
          </p:cNvSpPr>
          <p:nvPr>
            <p:ph type="body" sz="half" idx="1"/>
          </p:nvPr>
        </p:nvSpPr>
        <p:spPr>
          <a:xfrm>
            <a:off x="3771942" y="2103565"/>
            <a:ext cx="7315201" cy="3688069"/>
          </a:xfrm>
          <a:prstGeom prst="rect">
            <a:avLst/>
          </a:prstGeom>
        </p:spPr>
        <p:txBody>
          <a:bodyPr>
            <a:normAutofit fontScale="85000" lnSpcReduction="20000"/>
          </a:bodyPr>
          <a:lstStyle/>
          <a:p>
            <a:r>
              <a:rPr lang="en-US" b="1" dirty="0"/>
              <a:t>User Satisfaction:</a:t>
            </a:r>
          </a:p>
          <a:p>
            <a:pPr marL="0" indent="0">
              <a:buNone/>
            </a:pPr>
            <a:r>
              <a:rPr lang="en-US" dirty="0"/>
              <a:t>User Feedback: Collect and review feedback from surveys, ratings, and reviews to understand user opinions.</a:t>
            </a:r>
          </a:p>
          <a:p>
            <a:pPr marL="0" indent="0">
              <a:buNone/>
            </a:pPr>
            <a:r>
              <a:rPr lang="en-US" dirty="0"/>
              <a:t>Net Promoter Score (NPS): Measure how likely users are to recommend your bookstore to others.</a:t>
            </a:r>
          </a:p>
          <a:p>
            <a:r>
              <a:rPr lang="en-US" b="1" dirty="0"/>
              <a:t>Financial Performance</a:t>
            </a:r>
            <a:r>
              <a:rPr lang="en-US" dirty="0"/>
              <a:t>:</a:t>
            </a:r>
          </a:p>
          <a:p>
            <a:pPr marL="0" indent="0">
              <a:buNone/>
            </a:pPr>
            <a:r>
              <a:rPr lang="en-US" dirty="0"/>
              <a:t>Cost Savings: Check if you’ve saved money due to better financial planning and analysis.</a:t>
            </a:r>
          </a:p>
          <a:p>
            <a:pPr marL="0" indent="0">
              <a:buNone/>
            </a:pPr>
            <a:r>
              <a:rPr lang="en-US" dirty="0"/>
              <a:t>Return on Investment (ROI): Compare the financial gains from the bookstore to the costs of developing and running it.</a:t>
            </a:r>
          </a:p>
          <a:p>
            <a:r>
              <a:rPr lang="en-US" b="1" dirty="0"/>
              <a:t>Performance:</a:t>
            </a:r>
          </a:p>
          <a:p>
            <a:pPr marL="0" indent="0">
              <a:buNone/>
            </a:pPr>
            <a:r>
              <a:rPr lang="en-US" dirty="0"/>
              <a:t>Response Time: Measure how quickly your website responds to user actions and requests.</a:t>
            </a:r>
          </a:p>
          <a:p>
            <a:pPr marL="0" indent="0">
              <a:buNone/>
            </a:pPr>
            <a:endParaRPr lang="en-US" b="1" dirty="0"/>
          </a:p>
        </p:txBody>
      </p:sp>
      <p:sp>
        <p:nvSpPr>
          <p:cNvPr id="208"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209" name="Text Placeholder 4"/>
          <p:cNvSpPr txBox="1"/>
          <p:nvPr/>
        </p:nvSpPr>
        <p:spPr>
          <a:xfrm>
            <a:off x="3913630" y="887061"/>
            <a:ext cx="6258441" cy="10807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t>Project Development Cycle-Success</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What sort of follow-up activities should take place to ensure that the results of this project  are applied to the fullest extent possible?…"/>
          <p:cNvSpPr txBox="1">
            <a:spLocks noGrp="1"/>
          </p:cNvSpPr>
          <p:nvPr>
            <p:ph type="body" sz="half" idx="1"/>
          </p:nvPr>
        </p:nvSpPr>
        <p:spPr>
          <a:xfrm>
            <a:off x="3771942" y="2103565"/>
            <a:ext cx="7315201" cy="3688069"/>
          </a:xfrm>
          <a:prstGeom prst="rect">
            <a:avLst/>
          </a:prstGeom>
        </p:spPr>
        <p:txBody>
          <a:bodyPr>
            <a:normAutofit/>
          </a:bodyPr>
          <a:lstStyle/>
          <a:p>
            <a:r>
              <a:rPr lang="en-US" b="1" dirty="0"/>
              <a:t>Integrate Payment Gateway:</a:t>
            </a:r>
            <a:br>
              <a:rPr lang="en-US" dirty="0"/>
            </a:br>
            <a:r>
              <a:rPr lang="en-US" dirty="0"/>
              <a:t>Add a secure and user-friendly payment gateway to make online transactions smooth and safe. This will be crucial in the next development phase to ensure customers can easily pay for their purchases.</a:t>
            </a:r>
          </a:p>
          <a:p>
            <a:r>
              <a:rPr lang="en-US" b="1" dirty="0"/>
              <a:t>Develop a Mobile Application:</a:t>
            </a:r>
            <a:br>
              <a:rPr lang="en-US" dirty="0"/>
            </a:br>
            <a:r>
              <a:rPr lang="en-US" dirty="0"/>
              <a:t>Create a mobile app for Android and iOS to let users shop and manage their accounts from their phones. This will improve user experience and attract more customers.</a:t>
            </a:r>
          </a:p>
        </p:txBody>
      </p:sp>
      <p:sp>
        <p:nvSpPr>
          <p:cNvPr id="212"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213" name="Text Placeholder 4"/>
          <p:cNvSpPr txBox="1"/>
          <p:nvPr/>
        </p:nvSpPr>
        <p:spPr>
          <a:xfrm>
            <a:off x="3913630" y="652746"/>
            <a:ext cx="6258441" cy="154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t>Project Development Cycle-Recommendations for future work</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What sort of follow-up activities should take place to ensure that the results of this project  are applied to the fullest extent possible?…"/>
          <p:cNvSpPr txBox="1">
            <a:spLocks noGrp="1"/>
          </p:cNvSpPr>
          <p:nvPr>
            <p:ph type="body" sz="half" idx="1"/>
          </p:nvPr>
        </p:nvSpPr>
        <p:spPr>
          <a:xfrm>
            <a:off x="3771942" y="2103565"/>
            <a:ext cx="7315201" cy="3688069"/>
          </a:xfrm>
          <a:prstGeom prst="rect">
            <a:avLst/>
          </a:prstGeom>
        </p:spPr>
        <p:txBody>
          <a:bodyPr>
            <a:normAutofit lnSpcReduction="10000"/>
          </a:bodyPr>
          <a:lstStyle/>
          <a:p>
            <a:r>
              <a:rPr lang="en-US" b="1" dirty="0"/>
              <a:t>Expand Personalization Features:</a:t>
            </a:r>
            <a:br>
              <a:rPr lang="en-US" dirty="0"/>
            </a:br>
            <a:r>
              <a:rPr lang="en-US" dirty="0"/>
              <a:t>Enhance features that tailor recommendations, marketing emails, and promotions to individual users. This will boost customer satisfaction and encourage repeat business.</a:t>
            </a:r>
          </a:p>
          <a:p>
            <a:r>
              <a:rPr lang="en-US" b="1" dirty="0"/>
              <a:t>Enhance Security Measures:</a:t>
            </a:r>
            <a:br>
              <a:rPr lang="en-US" dirty="0"/>
            </a:br>
            <a:r>
              <a:rPr lang="en-US" dirty="0"/>
              <a:t>Regularly update security practices to safeguard customer data and transactions. Use advanced encryption and conduct security audits to keep customer trust.</a:t>
            </a:r>
          </a:p>
          <a:p>
            <a:r>
              <a:rPr lang="en-US" b="1" dirty="0"/>
              <a:t>Customer Feedback Integration:</a:t>
            </a:r>
            <a:br>
              <a:rPr lang="en-US" dirty="0"/>
            </a:br>
            <a:r>
              <a:rPr lang="en-US" dirty="0"/>
              <a:t>Set up a system to gather ongoing feedback from customers. This will help identify areas for improvement and adjust the service to better meet their needs.</a:t>
            </a:r>
          </a:p>
        </p:txBody>
      </p:sp>
      <p:sp>
        <p:nvSpPr>
          <p:cNvPr id="212" name="Project Development Cycle"/>
          <p:cNvSpPr txBox="1"/>
          <p:nvPr/>
        </p:nvSpPr>
        <p:spPr>
          <a:xfrm>
            <a:off x="400369" y="2654300"/>
            <a:ext cx="2642853" cy="1549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213" name="Text Placeholder 4"/>
          <p:cNvSpPr txBox="1"/>
          <p:nvPr/>
        </p:nvSpPr>
        <p:spPr>
          <a:xfrm>
            <a:off x="3913630" y="652746"/>
            <a:ext cx="6258441" cy="154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defTabSz="914400">
              <a:lnSpc>
                <a:spcPct val="90000"/>
              </a:lnSpc>
              <a:spcBef>
                <a:spcPts val="1200"/>
              </a:spcBef>
              <a:defRPr sz="3600">
                <a:solidFill>
                  <a:srgbClr val="595959"/>
                </a:solidFill>
              </a:defRPr>
            </a:lvl1pPr>
          </a:lstStyle>
          <a:p>
            <a:r>
              <a:t>Project Development Cycle-Recommendations for future work</a:t>
            </a:r>
          </a:p>
        </p:txBody>
      </p:sp>
    </p:spTree>
    <p:extLst>
      <p:ext uri="{BB962C8B-B14F-4D97-AF65-F5344CB8AC3E}">
        <p14:creationId xmlns:p14="http://schemas.microsoft.com/office/powerpoint/2010/main" val="3978469152"/>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Conclusions and Summary"/>
          <p:cNvSpPr txBox="1">
            <a:spLocks noGrp="1"/>
          </p:cNvSpPr>
          <p:nvPr>
            <p:ph type="body" sz="half" idx="1"/>
          </p:nvPr>
        </p:nvSpPr>
        <p:spPr>
          <a:xfrm>
            <a:off x="3771942" y="2103565"/>
            <a:ext cx="8019689" cy="4000902"/>
          </a:xfrm>
          <a:prstGeom prst="rect">
            <a:avLst/>
          </a:prstGeom>
        </p:spPr>
        <p:txBody>
          <a:bodyPr>
            <a:normAutofit/>
          </a:bodyPr>
          <a:lstStyle/>
          <a:p>
            <a:r>
              <a:rPr lang="en-US" sz="1800" b="1" dirty="0"/>
              <a:t>Developed a User-Friendly Website:</a:t>
            </a:r>
            <a:br>
              <a:rPr lang="en-US" sz="1800" dirty="0"/>
            </a:br>
            <a:r>
              <a:rPr lang="en-US" sz="1800" b="1" dirty="0"/>
              <a:t>Conclusion:</a:t>
            </a:r>
            <a:r>
              <a:rPr lang="en-US" sz="1800" dirty="0"/>
              <a:t> The website was designed to be intuitive and responsive, making it easier for customers to navigate and have a better shopping experience.</a:t>
            </a:r>
          </a:p>
          <a:p>
            <a:r>
              <a:rPr lang="en-US" sz="1800" b="1" dirty="0"/>
              <a:t>Implemented an Efficient Inventory Management System:</a:t>
            </a:r>
            <a:br>
              <a:rPr lang="en-US" sz="1800" dirty="0"/>
            </a:br>
            <a:r>
              <a:rPr lang="en-US" sz="1800" b="1" dirty="0"/>
              <a:t>Conclusion:</a:t>
            </a:r>
            <a:r>
              <a:rPr lang="en-US" sz="1800" dirty="0"/>
              <a:t> A robust inventory management system was integrated, which has streamlined order processing and minimized errors, enhancing overall efficiency.</a:t>
            </a:r>
          </a:p>
          <a:p>
            <a:r>
              <a:rPr lang="en-US" sz="1800" b="1" dirty="0"/>
              <a:t>Provided Personalized Recommendations:</a:t>
            </a:r>
            <a:br>
              <a:rPr lang="en-US" sz="1800" dirty="0"/>
            </a:br>
            <a:r>
              <a:rPr lang="en-US" sz="1800" b="1" dirty="0"/>
              <a:t>Conclusion:</a:t>
            </a:r>
            <a:r>
              <a:rPr lang="en-US" sz="1800" dirty="0"/>
              <a:t> Algorithms for personalized recommendations were successfully developed, leading to increased customer satisfaction by offering relevant product suggestions.</a:t>
            </a:r>
          </a:p>
          <a:p>
            <a:r>
              <a:rPr lang="en-US" sz="1800" b="1" dirty="0"/>
              <a:t>Ensured Robust Security Measures:</a:t>
            </a:r>
            <a:br>
              <a:rPr lang="en-US" sz="1800" dirty="0"/>
            </a:br>
            <a:r>
              <a:rPr lang="en-US" sz="1800" b="1" dirty="0"/>
              <a:t>Conclusion:</a:t>
            </a:r>
            <a:r>
              <a:rPr lang="en-US" sz="1800" dirty="0"/>
              <a:t> Strong security protocols were established to protect customer data and transactions, ensuring a safe and trustworthy shopping environment.</a:t>
            </a:r>
          </a:p>
        </p:txBody>
      </p:sp>
      <p:sp>
        <p:nvSpPr>
          <p:cNvPr id="216" name="Project Development Cycle"/>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Development Cycle</a:t>
            </a:r>
          </a:p>
        </p:txBody>
      </p:sp>
      <p:sp>
        <p:nvSpPr>
          <p:cNvPr id="217" name="Text Placeholder 4"/>
          <p:cNvSpPr txBox="1"/>
          <p:nvPr/>
        </p:nvSpPr>
        <p:spPr>
          <a:xfrm>
            <a:off x="3913630" y="887061"/>
            <a:ext cx="6258441" cy="10807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Project Development Cycle-Conclusions and Summary</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Put in your Github repository…"/>
          <p:cNvSpPr txBox="1">
            <a:spLocks noGrp="1"/>
          </p:cNvSpPr>
          <p:nvPr>
            <p:ph type="body" idx="1"/>
          </p:nvPr>
        </p:nvSpPr>
        <p:spPr>
          <a:xfrm>
            <a:off x="3869268" y="1278467"/>
            <a:ext cx="7315201" cy="4706282"/>
          </a:xfrm>
          <a:prstGeom prst="rect">
            <a:avLst/>
          </a:prstGeom>
        </p:spPr>
        <p:txBody>
          <a:bodyPr>
            <a:normAutofit/>
          </a:bodyPr>
          <a:lstStyle/>
          <a:p>
            <a:pPr marL="0" indent="0">
              <a:buNone/>
            </a:pPr>
            <a:r>
              <a:rPr lang="en-IN" dirty="0">
                <a:hlinkClick r:id="rId2"/>
              </a:rPr>
              <a:t>Click Here for </a:t>
            </a:r>
            <a:r>
              <a:rPr lang="en-IN" dirty="0" err="1">
                <a:hlinkClick r:id="rId2"/>
              </a:rPr>
              <a:t>Github</a:t>
            </a:r>
            <a:r>
              <a:rPr lang="en-IN" dirty="0">
                <a:hlinkClick r:id="rId2"/>
              </a:rPr>
              <a:t> </a:t>
            </a:r>
            <a:r>
              <a:rPr lang="en-IN" dirty="0" err="1">
                <a:hlinkClick r:id="rId2"/>
              </a:rPr>
              <a:t>repositry</a:t>
            </a:r>
            <a:endParaRPr dirty="0"/>
          </a:p>
          <a:p>
            <a:pPr marL="0" indent="0">
              <a:buNone/>
            </a:pPr>
            <a:r>
              <a:rPr lang="en-US" b="1" dirty="0"/>
              <a:t>Version Control:</a:t>
            </a:r>
          </a:p>
          <a:p>
            <a:pPr marL="0" indent="0">
              <a:buNone/>
            </a:pPr>
            <a:r>
              <a:rPr lang="en-US" dirty="0"/>
              <a:t>We used GitHub to manage different versions of our code. This allowed us to keep track of changes and revert to previous versions if needed.</a:t>
            </a:r>
          </a:p>
          <a:p>
            <a:pPr marL="0" indent="0">
              <a:buNone/>
            </a:pPr>
            <a:r>
              <a:rPr lang="en-US" b="1" dirty="0"/>
              <a:t>Collaboration:</a:t>
            </a:r>
          </a:p>
          <a:p>
            <a:pPr marL="0" indent="0">
              <a:buNone/>
            </a:pPr>
            <a:r>
              <a:rPr lang="en-US" dirty="0"/>
              <a:t>GitHub made it easy for team members to collaborate. Everyone could work on different parts of the project simultaneously and merge their changes without conflicts</a:t>
            </a:r>
          </a:p>
          <a:p>
            <a:pPr marL="0" indent="0">
              <a:buNone/>
            </a:pPr>
            <a:r>
              <a:rPr lang="en-US" b="1" dirty="0"/>
              <a:t>Code Review:</a:t>
            </a:r>
          </a:p>
          <a:p>
            <a:pPr marL="0" indent="0">
              <a:buNone/>
            </a:pPr>
            <a:r>
              <a:rPr lang="en-US" dirty="0"/>
              <a:t>Team members could review each other’s code, provide feedback, and ensure the quality and consistency of the codebase.</a:t>
            </a:r>
          </a:p>
        </p:txBody>
      </p:sp>
      <p:sp>
        <p:nvSpPr>
          <p:cNvPr id="220" name="Creation of Github Repository"/>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Creation of Github Repository</a:t>
            </a:r>
          </a:p>
        </p:txBody>
      </p:sp>
      <p:sp>
        <p:nvSpPr>
          <p:cNvPr id="3" name="Text Placeholder 4">
            <a:extLst>
              <a:ext uri="{FF2B5EF4-FFF2-40B4-BE49-F238E27FC236}">
                <a16:creationId xmlns:a16="http://schemas.microsoft.com/office/drawing/2014/main" id="{F81041FD-8E9A-E237-4B62-0E7B3AC0BA1C}"/>
              </a:ext>
            </a:extLst>
          </p:cNvPr>
          <p:cNvSpPr txBox="1"/>
          <p:nvPr/>
        </p:nvSpPr>
        <p:spPr>
          <a:xfrm>
            <a:off x="3786630" y="759448"/>
            <a:ext cx="6258441" cy="590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lang="en-IN" dirty="0" err="1"/>
              <a:t>Github</a:t>
            </a:r>
            <a:endParaRPr dirty="0"/>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Impacts resulting from project work.…"/>
          <p:cNvSpPr txBox="1">
            <a:spLocks noGrp="1"/>
          </p:cNvSpPr>
          <p:nvPr>
            <p:ph type="body" sz="half" idx="1"/>
          </p:nvPr>
        </p:nvSpPr>
        <p:spPr>
          <a:xfrm>
            <a:off x="3869268" y="2358084"/>
            <a:ext cx="7315201" cy="3626665"/>
          </a:xfrm>
          <a:prstGeom prst="rect">
            <a:avLst/>
          </a:prstGeom>
        </p:spPr>
        <p:txBody>
          <a:bodyPr/>
          <a:lstStyle/>
          <a:p>
            <a:r>
              <a:rPr lang="en-US" b="1" dirty="0"/>
              <a:t>Impact on Society Beyond Science and Technology: </a:t>
            </a:r>
            <a:r>
              <a:rPr lang="en-US" dirty="0"/>
              <a:t>The online bookstore makes it easier for people, including those in remote areas, to access books. It also supports learning and literacy by offering a wide selection of books online.</a:t>
            </a:r>
          </a:p>
          <a:p>
            <a:r>
              <a:rPr lang="en-US" b="1" dirty="0"/>
              <a:t>Interdisciplinary Work: </a:t>
            </a:r>
            <a:r>
              <a:rPr lang="en-US" dirty="0"/>
              <a:t>The project brought together web development, database management, and security skills to build a complete online bookstore.</a:t>
            </a:r>
          </a:p>
          <a:p>
            <a:r>
              <a:rPr lang="en-US" b="1" dirty="0"/>
              <a:t>Learnings from Project Development: </a:t>
            </a:r>
            <a:r>
              <a:rPr lang="en-US" dirty="0"/>
              <a:t>Learned how to plan effectively, work well with a team, adapt to changes, focus on important features, and test regularly to ensure everything works smoothly.</a:t>
            </a:r>
            <a:endParaRPr dirty="0"/>
          </a:p>
        </p:txBody>
      </p:sp>
      <p:sp>
        <p:nvSpPr>
          <p:cNvPr id="223" name="Project Reflection"/>
          <p:cNvSpPr txBox="1"/>
          <p:nvPr/>
        </p:nvSpPr>
        <p:spPr>
          <a:xfrm>
            <a:off x="400369" y="2654300"/>
            <a:ext cx="2642853" cy="10807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Reflection</a:t>
            </a:r>
          </a:p>
        </p:txBody>
      </p:sp>
      <p:sp>
        <p:nvSpPr>
          <p:cNvPr id="224" name="Text Placeholder 4"/>
          <p:cNvSpPr txBox="1"/>
          <p:nvPr/>
        </p:nvSpPr>
        <p:spPr>
          <a:xfrm>
            <a:off x="3913630" y="887061"/>
            <a:ext cx="6258441" cy="10807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Project Development Cycle-Lessons learnt</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Include all references that you have used in your project. Use guidelines to cite references given in the Project report document"/>
          <p:cNvSpPr txBox="1">
            <a:spLocks noGrp="1"/>
          </p:cNvSpPr>
          <p:nvPr>
            <p:ph type="body" sz="half" idx="1"/>
          </p:nvPr>
        </p:nvSpPr>
        <p:spPr>
          <a:xfrm>
            <a:off x="3691468" y="1357209"/>
            <a:ext cx="8187265" cy="4755723"/>
          </a:xfrm>
          <a:prstGeom prst="rect">
            <a:avLst/>
          </a:prstGeom>
        </p:spPr>
        <p:txBody>
          <a:bodyPr>
            <a:normAutofit/>
          </a:bodyPr>
          <a:lstStyle/>
          <a:p>
            <a:r>
              <a:rPr lang="en-US" sz="1600" b="1" dirty="0"/>
              <a:t>For design of templates and UI/UX</a:t>
            </a:r>
            <a:r>
              <a:rPr lang="en-US" sz="1600" dirty="0"/>
              <a:t>:</a:t>
            </a:r>
          </a:p>
          <a:p>
            <a:pPr>
              <a:buFont typeface="Arial" panose="020B0604020202020204" pitchFamily="34" charset="0"/>
              <a:buChar char="•"/>
            </a:pPr>
            <a:r>
              <a:rPr lang="en-US" sz="1600" dirty="0"/>
              <a:t>99 Books Store. https://www.99booksstore.com/. Accessed 10 June 2024.</a:t>
            </a:r>
          </a:p>
          <a:p>
            <a:pPr>
              <a:buFont typeface="Arial" panose="020B0604020202020204" pitchFamily="34" charset="0"/>
              <a:buChar char="•"/>
            </a:pPr>
            <a:r>
              <a:rPr lang="en-US" sz="1600" dirty="0"/>
              <a:t>Flipkart. Books Store. https://www.flipkart.com/books-store. Accessed 10 June 2024</a:t>
            </a:r>
          </a:p>
          <a:p>
            <a:pPr>
              <a:buFont typeface="Arial" panose="020B0604020202020204" pitchFamily="34" charset="0"/>
              <a:buChar char="•"/>
            </a:pPr>
            <a:r>
              <a:rPr lang="en-US" sz="1600" dirty="0"/>
              <a:t>Books wagon. https://www.bookswagon.com/. Accessed 10 June 2024.</a:t>
            </a:r>
          </a:p>
          <a:p>
            <a:pPr>
              <a:buFont typeface="Arial" panose="020B0604020202020204" pitchFamily="34" charset="0"/>
              <a:buChar char="•"/>
            </a:pPr>
            <a:r>
              <a:rPr lang="en-US" sz="1600" dirty="0"/>
              <a:t>99 Books Cart. https://www.99bookscart.com/. Accessed 10 June 2024.</a:t>
            </a:r>
          </a:p>
          <a:p>
            <a:r>
              <a:rPr lang="en-IN" sz="1600" b="1" dirty="0"/>
              <a:t>For Development </a:t>
            </a:r>
          </a:p>
          <a:p>
            <a:pPr>
              <a:buFont typeface="Arial" panose="020B0604020202020204" pitchFamily="34" charset="0"/>
              <a:buChar char="•"/>
            </a:pPr>
            <a:r>
              <a:rPr lang="en-IN" sz="1600" dirty="0"/>
              <a:t>"Flask E-commerce Website Tutorial." [YouTube]. Created by </a:t>
            </a:r>
            <a:r>
              <a:rPr lang="en-IN" sz="1600" dirty="0" err="1"/>
              <a:t>DevExpert</a:t>
            </a:r>
            <a:r>
              <a:rPr lang="en-IN" sz="1600" dirty="0"/>
              <a:t>. </a:t>
            </a:r>
            <a:r>
              <a:rPr lang="en-IN" sz="1600" dirty="0">
                <a:hlinkClick r:id="rId2"/>
              </a:rPr>
              <a:t>https://www.youtube.com/watch?v=eDTcSaZcLh4&amp;t=427s</a:t>
            </a:r>
            <a:r>
              <a:rPr lang="en-IN" sz="1600" dirty="0"/>
              <a:t>. Accessed 15 June 2024.</a:t>
            </a:r>
          </a:p>
          <a:p>
            <a:pPr>
              <a:buFont typeface="Arial" panose="020B0604020202020204" pitchFamily="34" charset="0"/>
              <a:buChar char="•"/>
            </a:pPr>
            <a:r>
              <a:rPr lang="en-IN" sz="1600" dirty="0"/>
              <a:t>"Online Bookstore Development Course." [YouTube Playlist]. Created by Jamal Bugti. </a:t>
            </a:r>
            <a:r>
              <a:rPr lang="en-IN" sz="1600" dirty="0">
                <a:hlinkClick r:id="rId3"/>
              </a:rPr>
              <a:t>https://www.youtube.com/playlist?list=PLYPlvTh05MsxJja9bzQCSTDu4hnEv5N_u</a:t>
            </a:r>
            <a:r>
              <a:rPr lang="en-IN" sz="1600" dirty="0"/>
              <a:t>. Accessed 20 June 2024.</a:t>
            </a:r>
          </a:p>
          <a:p>
            <a:pPr>
              <a:buFont typeface="Arial" panose="020B0604020202020204" pitchFamily="34" charset="0"/>
              <a:buChar char="•"/>
            </a:pPr>
            <a:r>
              <a:rPr lang="en-IN" sz="1600" dirty="0"/>
              <a:t>"Stripe Integration in Flask Applications." [YouTube]. Created by </a:t>
            </a:r>
            <a:r>
              <a:rPr lang="en-IN" sz="1600" dirty="0" err="1"/>
              <a:t>WebDevMaster</a:t>
            </a:r>
            <a:r>
              <a:rPr lang="en-IN" sz="1600" dirty="0"/>
              <a:t>. </a:t>
            </a:r>
            <a:r>
              <a:rPr lang="en-IN" sz="1600" dirty="0">
                <a:hlinkClick r:id="rId4"/>
              </a:rPr>
              <a:t>https://www.youtube.com/watch?v=2Ax_P_SmBh4&amp;t=873s</a:t>
            </a:r>
            <a:r>
              <a:rPr lang="en-IN" sz="1600" dirty="0"/>
              <a:t>. Accessed 12 July 2024</a:t>
            </a:r>
          </a:p>
          <a:p>
            <a:pPr>
              <a:buFont typeface="Arial" panose="020B0604020202020204" pitchFamily="34" charset="0"/>
              <a:buChar char="•"/>
            </a:pPr>
            <a:r>
              <a:rPr lang="en-US" sz="1600" dirty="0"/>
              <a:t>"Web Development with Python Tutorial." [YouTube]. Created by </a:t>
            </a:r>
            <a:r>
              <a:rPr lang="en-US" sz="1600" dirty="0" err="1"/>
              <a:t>Freecodecamp</a:t>
            </a:r>
            <a:r>
              <a:rPr lang="en-US" sz="1600" dirty="0"/>
              <a:t>. </a:t>
            </a:r>
            <a:r>
              <a:rPr lang="en-US" sz="1600" dirty="0">
                <a:hlinkClick r:id="rId5"/>
              </a:rPr>
              <a:t>https://www.youtube.com/watch?v=yBDHkveJUf4</a:t>
            </a:r>
            <a:r>
              <a:rPr lang="en-US" sz="1600" dirty="0"/>
              <a:t>. Accessed 10 June 2024.</a:t>
            </a:r>
            <a:endParaRPr lang="en-IN" sz="1600" dirty="0"/>
          </a:p>
        </p:txBody>
      </p:sp>
      <p:sp>
        <p:nvSpPr>
          <p:cNvPr id="227" name="References"/>
          <p:cNvSpPr txBox="1"/>
          <p:nvPr/>
        </p:nvSpPr>
        <p:spPr>
          <a:xfrm>
            <a:off x="400369" y="2963284"/>
            <a:ext cx="2642853"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References</a:t>
            </a:r>
          </a:p>
        </p:txBody>
      </p:sp>
      <p:sp>
        <p:nvSpPr>
          <p:cNvPr id="228" name="Text Placeholder 4"/>
          <p:cNvSpPr txBox="1"/>
          <p:nvPr/>
        </p:nvSpPr>
        <p:spPr>
          <a:xfrm>
            <a:off x="3826934" y="745068"/>
            <a:ext cx="6258441"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References</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Double-click to edit"/>
          <p:cNvSpPr txBox="1">
            <a:spLocks noGrp="1"/>
          </p:cNvSpPr>
          <p:nvPr>
            <p:ph type="body" idx="1"/>
          </p:nvPr>
        </p:nvSpPr>
        <p:spPr>
          <a:prstGeom prst="rect">
            <a:avLst/>
          </a:prstGeom>
        </p:spPr>
        <p:txBody>
          <a:bodyPr/>
          <a:lstStyle/>
          <a:p>
            <a:pPr marL="0" indent="0">
              <a:buNone/>
            </a:pPr>
            <a:r>
              <a:rPr lang="en-US" dirty="0"/>
              <a:t>We extend our deepest gratitude to our project mentor Neetesh Parasar sir, for his invaluable guidance and support throughout this project. His expertise and encouragement have been instrumental in shaping our work and ensuring its success. Our heartfelt thanks to Dr. Geetha Prakash mam and the ByteXL Team for providing us with this incredible opportunity to showcase our skills and knowledge. Their support and resources have been crucial to our project's development.                        </a:t>
            </a:r>
          </a:p>
          <a:p>
            <a:pPr marL="0" indent="0">
              <a:buNone/>
            </a:pPr>
            <a:r>
              <a:rPr lang="en-US" dirty="0"/>
              <a:t>		We would also like to acknowledge our team members for their dedication, hard work, and collaboration. Each member's contribution was vital to the project's success, and their teamwork and perseverance were exemplary.</a:t>
            </a:r>
            <a:endParaRPr lang="en-IN" dirty="0"/>
          </a:p>
        </p:txBody>
      </p:sp>
      <p:sp>
        <p:nvSpPr>
          <p:cNvPr id="231" name="Acknowlegements if any"/>
          <p:cNvSpPr txBox="1"/>
          <p:nvPr/>
        </p:nvSpPr>
        <p:spPr>
          <a:xfrm>
            <a:off x="181506" y="2888614"/>
            <a:ext cx="3252874" cy="10807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Acknowlegements if any</a:t>
            </a:r>
          </a:p>
        </p:txBody>
      </p:sp>
      <p:sp>
        <p:nvSpPr>
          <p:cNvPr id="2" name="Text Placeholder 4">
            <a:extLst>
              <a:ext uri="{FF2B5EF4-FFF2-40B4-BE49-F238E27FC236}">
                <a16:creationId xmlns:a16="http://schemas.microsoft.com/office/drawing/2014/main" id="{9D6F517A-2BFC-6D20-8789-8EBE0E55D4A7}"/>
              </a:ext>
            </a:extLst>
          </p:cNvPr>
          <p:cNvSpPr txBox="1"/>
          <p:nvPr/>
        </p:nvSpPr>
        <p:spPr>
          <a:xfrm>
            <a:off x="3869268" y="911847"/>
            <a:ext cx="6258441" cy="590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lang="en-IN" dirty="0"/>
              <a:t>Acknowledgement</a:t>
            </a:r>
            <a:endParaRPr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ext Placeholder 4"/>
          <p:cNvSpPr txBox="1"/>
          <p:nvPr/>
        </p:nvSpPr>
        <p:spPr>
          <a:xfrm>
            <a:off x="3913630" y="1121376"/>
            <a:ext cx="6712113"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t>Deliverables</a:t>
            </a:r>
          </a:p>
        </p:txBody>
      </p:sp>
      <p:sp>
        <p:nvSpPr>
          <p:cNvPr id="151" name="List out the actual project deliverables (results or outcomes) such as a product, publication, service, etc."/>
          <p:cNvSpPr txBox="1">
            <a:spLocks noGrp="1"/>
          </p:cNvSpPr>
          <p:nvPr>
            <p:ph type="body" sz="half" idx="1"/>
          </p:nvPr>
        </p:nvSpPr>
        <p:spPr>
          <a:xfrm>
            <a:off x="3869268" y="1733517"/>
            <a:ext cx="7315201" cy="4251231"/>
          </a:xfrm>
          <a:prstGeom prst="rect">
            <a:avLst/>
          </a:prstGeom>
        </p:spPr>
        <p:txBody>
          <a:bodyPr anchor="ctr"/>
          <a:lstStyle>
            <a:lvl1pPr marL="182879" indent="-182879">
              <a:buClr>
                <a:schemeClr val="accent1"/>
              </a:buClr>
              <a:buSzPct val="100000"/>
              <a:buChar char="●"/>
              <a:defRPr sz="2000"/>
            </a:lvl1pPr>
          </a:lstStyle>
          <a:p>
            <a:r>
              <a:rPr lang="en-US" dirty="0"/>
              <a:t>E-commerce Website</a:t>
            </a:r>
          </a:p>
          <a:p>
            <a:r>
              <a:rPr lang="en-US" dirty="0"/>
              <a:t>Shopping Cart &amp; Checkout</a:t>
            </a:r>
          </a:p>
          <a:p>
            <a:r>
              <a:rPr lang="en-US" dirty="0"/>
              <a:t>Order Management System</a:t>
            </a:r>
          </a:p>
          <a:p>
            <a:r>
              <a:rPr lang="en-US" dirty="0"/>
              <a:t>Inventory Management System</a:t>
            </a:r>
          </a:p>
          <a:p>
            <a:r>
              <a:rPr lang="en-US" dirty="0"/>
              <a:t>Project Documentation</a:t>
            </a:r>
          </a:p>
          <a:p>
            <a:r>
              <a:rPr lang="en-US" dirty="0"/>
              <a:t>Source Code</a:t>
            </a:r>
            <a:endParaRPr dirty="0"/>
          </a:p>
        </p:txBody>
      </p:sp>
      <p:sp>
        <p:nvSpPr>
          <p:cNvPr id="152" name="Deliverables"/>
          <p:cNvSpPr txBox="1"/>
          <p:nvPr/>
        </p:nvSpPr>
        <p:spPr>
          <a:xfrm>
            <a:off x="457867" y="2946593"/>
            <a:ext cx="2139961"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914400">
              <a:lnSpc>
                <a:spcPct val="90000"/>
              </a:lnSpc>
              <a:defRPr sz="3600" spc="-100">
                <a:solidFill>
                  <a:srgbClr val="FFFFFF"/>
                </a:solidFill>
              </a:defRPr>
            </a:lvl1pPr>
          </a:lstStyle>
          <a:p>
            <a:r>
              <a:t>Deliverables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ext Placeholder 4"/>
          <p:cNvSpPr txBox="1"/>
          <p:nvPr/>
        </p:nvSpPr>
        <p:spPr>
          <a:xfrm>
            <a:off x="3913632" y="1121376"/>
            <a:ext cx="6384274"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t>Background</a:t>
            </a:r>
          </a:p>
        </p:txBody>
      </p:sp>
      <p:sp>
        <p:nvSpPr>
          <p:cNvPr id="155" name="Content Placeholder 5"/>
          <p:cNvSpPr txBox="1">
            <a:spLocks noGrp="1"/>
          </p:cNvSpPr>
          <p:nvPr>
            <p:ph type="body" sz="half" idx="1"/>
          </p:nvPr>
        </p:nvSpPr>
        <p:spPr>
          <a:xfrm>
            <a:off x="3869268" y="1831306"/>
            <a:ext cx="7315201" cy="4153442"/>
          </a:xfrm>
          <a:prstGeom prst="rect">
            <a:avLst/>
          </a:prstGeom>
        </p:spPr>
        <p:txBody>
          <a:bodyPr>
            <a:normAutofit fontScale="85000" lnSpcReduction="20000"/>
          </a:bodyPr>
          <a:lstStyle/>
          <a:p>
            <a:r>
              <a:rPr dirty="0"/>
              <a:t>Background about the basic aspects of the project</a:t>
            </a:r>
            <a:endParaRPr lang="en-IN" dirty="0"/>
          </a:p>
          <a:p>
            <a:pPr marL="0" indent="0">
              <a:buNone/>
            </a:pPr>
            <a:r>
              <a:rPr lang="en-US" dirty="0"/>
              <a:t>This project aims to create an online platform for selling books. Key components include product catalog, user management, order processing, inventory control, and payment integration. The goal is to provide a convenient and efficient book buying experience for customers.</a:t>
            </a:r>
            <a:endParaRPr dirty="0"/>
          </a:p>
          <a:p>
            <a:r>
              <a:rPr dirty="0"/>
              <a:t>Discuss the past or related work</a:t>
            </a:r>
            <a:endParaRPr lang="en-IN" dirty="0"/>
          </a:p>
          <a:p>
            <a:pPr marL="0" indent="0">
              <a:buNone/>
            </a:pPr>
            <a:r>
              <a:rPr lang="en-US" dirty="0"/>
              <a:t>Numerous online bookstores exist, such as Amazon, Barnes &amp; Noble, 99bookstore,etc. These platforms offer varying models for book sales, customer experience, and inventory management. Our project aims to differentiate by focusing on books</a:t>
            </a:r>
            <a:endParaRPr dirty="0"/>
          </a:p>
          <a:p>
            <a:r>
              <a:rPr dirty="0"/>
              <a:t>Compare your work with other work </a:t>
            </a:r>
          </a:p>
          <a:p>
            <a:pPr marL="685800" lvl="1" indent="-182880"/>
            <a:r>
              <a:rPr lang="en-US" dirty="0"/>
              <a:t>You may compare in terms of functionality, in terms of performance, and/or in terms of approach.</a:t>
            </a:r>
          </a:p>
          <a:p>
            <a:pPr marL="502920" lvl="1" indent="0">
              <a:buNone/>
            </a:pPr>
            <a:r>
              <a:rPr lang="en-US" dirty="0"/>
              <a:t>This project aims to create an efficient online book-selling platform with components like product catalog, user management, and payment integration.</a:t>
            </a:r>
          </a:p>
        </p:txBody>
      </p:sp>
      <p:sp>
        <p:nvSpPr>
          <p:cNvPr id="156"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sp>
        <p:nvSpPr>
          <p:cNvPr id="157" name="Background"/>
          <p:cNvSpPr txBox="1"/>
          <p:nvPr/>
        </p:nvSpPr>
        <p:spPr>
          <a:xfrm>
            <a:off x="457867" y="2946593"/>
            <a:ext cx="2077180"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914400">
              <a:lnSpc>
                <a:spcPct val="90000"/>
              </a:lnSpc>
              <a:defRPr sz="3600" spc="-100">
                <a:solidFill>
                  <a:srgbClr val="FFFFFF"/>
                </a:solidFill>
              </a:defRPr>
            </a:lvl1pPr>
          </a:lstStyle>
          <a:p>
            <a:r>
              <a:t>Background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Content Placeholder 2"/>
          <p:cNvSpPr txBox="1">
            <a:spLocks noGrp="1"/>
          </p:cNvSpPr>
          <p:nvPr>
            <p:ph type="body" sz="half" idx="1"/>
          </p:nvPr>
        </p:nvSpPr>
        <p:spPr>
          <a:xfrm>
            <a:off x="3540154" y="1796886"/>
            <a:ext cx="8388991" cy="4375314"/>
          </a:xfrm>
          <a:prstGeom prst="rect">
            <a:avLst/>
          </a:prstGeom>
        </p:spPr>
        <p:txBody>
          <a:bodyPr anchor="t">
            <a:normAutofit/>
          </a:bodyPr>
          <a:lstStyle/>
          <a:p>
            <a:pPr marL="322580" indent="-342900">
              <a:spcBef>
                <a:spcPts val="200"/>
              </a:spcBef>
              <a:defRPr sz="2200"/>
            </a:pPr>
            <a:r>
              <a:rPr lang="en-US" dirty="0"/>
              <a:t>List all the stakeholders:</a:t>
            </a:r>
          </a:p>
          <a:p>
            <a:pPr marL="502920" lvl="1" indent="0">
              <a:spcBef>
                <a:spcPts val="200"/>
              </a:spcBef>
              <a:buNone/>
              <a:defRPr sz="2200"/>
            </a:pPr>
            <a:r>
              <a:rPr lang="en-US" dirty="0"/>
              <a:t>Project Sponsor</a:t>
            </a:r>
          </a:p>
          <a:p>
            <a:pPr marL="502920" lvl="1" indent="0">
              <a:spcBef>
                <a:spcPts val="200"/>
              </a:spcBef>
              <a:buNone/>
              <a:defRPr sz="2200"/>
            </a:pPr>
            <a:r>
              <a:rPr lang="en-US" dirty="0"/>
              <a:t>Project Manager</a:t>
            </a:r>
          </a:p>
          <a:p>
            <a:pPr marL="502920" lvl="1" indent="0">
              <a:spcBef>
                <a:spcPts val="200"/>
              </a:spcBef>
              <a:buNone/>
              <a:defRPr sz="2200"/>
            </a:pPr>
            <a:r>
              <a:rPr lang="en-US" dirty="0"/>
              <a:t>Development Team</a:t>
            </a:r>
          </a:p>
          <a:p>
            <a:pPr marL="502920" lvl="1" indent="0">
              <a:spcBef>
                <a:spcPts val="200"/>
              </a:spcBef>
              <a:buNone/>
              <a:defRPr sz="2200"/>
            </a:pPr>
            <a:r>
              <a:rPr lang="en-US" dirty="0"/>
              <a:t>End Users</a:t>
            </a:r>
          </a:p>
          <a:p>
            <a:pPr marL="502920" lvl="1" indent="0">
              <a:spcBef>
                <a:spcPts val="200"/>
              </a:spcBef>
              <a:buNone/>
              <a:defRPr sz="2200"/>
            </a:pPr>
            <a:r>
              <a:rPr lang="en-US" dirty="0"/>
              <a:t>Librarians and Administrators</a:t>
            </a:r>
          </a:p>
          <a:p>
            <a:pPr marL="502920" lvl="1" indent="0">
              <a:spcBef>
                <a:spcPts val="200"/>
              </a:spcBef>
              <a:buNone/>
              <a:defRPr sz="2200"/>
            </a:pPr>
            <a:r>
              <a:rPr lang="en-US" dirty="0"/>
              <a:t>IT Department</a:t>
            </a:r>
          </a:p>
          <a:p>
            <a:pPr marL="502920" lvl="1" indent="0">
              <a:spcBef>
                <a:spcPts val="200"/>
              </a:spcBef>
              <a:buNone/>
              <a:defRPr sz="2200"/>
            </a:pPr>
            <a:r>
              <a:rPr lang="en-US" dirty="0"/>
              <a:t>Vendors/Suppliers</a:t>
            </a:r>
          </a:p>
          <a:p>
            <a:pPr marL="502920" lvl="1" indent="0">
              <a:spcBef>
                <a:spcPts val="200"/>
              </a:spcBef>
              <a:buNone/>
              <a:defRPr sz="2200"/>
            </a:pPr>
            <a:r>
              <a:rPr lang="en-US" dirty="0"/>
              <a:t>Regulatory Bodies</a:t>
            </a:r>
          </a:p>
          <a:p>
            <a:pPr marL="502920" lvl="1" indent="0">
              <a:spcBef>
                <a:spcPts val="200"/>
              </a:spcBef>
              <a:buNone/>
              <a:defRPr sz="2200"/>
            </a:pPr>
            <a:r>
              <a:rPr lang="en-US" dirty="0"/>
              <a:t>Executives and Management</a:t>
            </a:r>
          </a:p>
          <a:p>
            <a:pPr marL="502920" lvl="1" indent="0">
              <a:spcBef>
                <a:spcPts val="200"/>
              </a:spcBef>
              <a:buNone/>
              <a:defRPr sz="2200"/>
            </a:pPr>
            <a:r>
              <a:rPr lang="en-US" dirty="0"/>
              <a:t>Community or Public</a:t>
            </a:r>
          </a:p>
          <a:p>
            <a:pPr marL="502920" lvl="1" indent="0">
              <a:spcBef>
                <a:spcPts val="200"/>
              </a:spcBef>
              <a:buNone/>
              <a:defRPr sz="2200"/>
            </a:pPr>
            <a:r>
              <a:rPr lang="en-US" dirty="0"/>
              <a:t>Investors or Shareholders</a:t>
            </a:r>
          </a:p>
          <a:p>
            <a:pPr marL="502920" lvl="1" indent="0">
              <a:spcBef>
                <a:spcPts val="200"/>
              </a:spcBef>
              <a:buNone/>
              <a:defRPr sz="2200"/>
            </a:pPr>
            <a:endParaRPr lang="en-IN" sz="1600" dirty="0"/>
          </a:p>
        </p:txBody>
      </p:sp>
      <p:sp>
        <p:nvSpPr>
          <p:cNvPr id="162" name="Text Placeholder 4"/>
          <p:cNvSpPr txBox="1"/>
          <p:nvPr/>
        </p:nvSpPr>
        <p:spPr>
          <a:xfrm>
            <a:off x="3913630" y="1121376"/>
            <a:ext cx="6258441" cy="612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t>Project Research and Initiation</a:t>
            </a:r>
          </a:p>
        </p:txBody>
      </p:sp>
      <p:sp>
        <p:nvSpPr>
          <p:cNvPr id="163"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sp>
        <p:nvSpPr>
          <p:cNvPr id="164" name="Project Research and Initiation"/>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Research and Initiation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Content Placeholder 2"/>
          <p:cNvSpPr txBox="1">
            <a:spLocks noGrp="1"/>
          </p:cNvSpPr>
          <p:nvPr>
            <p:ph type="body" sz="half" idx="1"/>
          </p:nvPr>
        </p:nvSpPr>
        <p:spPr>
          <a:xfrm>
            <a:off x="3733800" y="1796887"/>
            <a:ext cx="7817840" cy="4150907"/>
          </a:xfrm>
          <a:prstGeom prst="rect">
            <a:avLst/>
          </a:prstGeom>
        </p:spPr>
        <p:txBody>
          <a:bodyPr anchor="t">
            <a:normAutofit fontScale="85000" lnSpcReduction="20000"/>
          </a:bodyPr>
          <a:lstStyle/>
          <a:p>
            <a:pPr marL="162560" indent="-182880">
              <a:spcBef>
                <a:spcPts val="200"/>
              </a:spcBef>
              <a:defRPr sz="2200"/>
            </a:pPr>
            <a:r>
              <a:rPr lang="en-US" dirty="0"/>
              <a:t>Explain what data was collected, how it was collected, the evaluation methods used, and how the data was analyzed to derive the quantifiable indicator </a:t>
            </a:r>
          </a:p>
          <a:p>
            <a:pPr marL="660400" lvl="1" indent="-182880">
              <a:spcBef>
                <a:spcPts val="200"/>
              </a:spcBef>
              <a:defRPr sz="2200"/>
            </a:pPr>
            <a:r>
              <a:rPr lang="en-US" dirty="0"/>
              <a:t>If you have used a questionnaire, write about it.</a:t>
            </a:r>
          </a:p>
          <a:p>
            <a:pPr marL="477520" lvl="1" indent="0">
              <a:spcBef>
                <a:spcPts val="200"/>
              </a:spcBef>
              <a:buNone/>
              <a:defRPr sz="2200"/>
            </a:pPr>
            <a:r>
              <a:rPr lang="en-US" dirty="0"/>
              <a:t>Customer satisfaction data was gathered using surveys and website analytics. Surveys included rating scales and open-ended questions, while analytics tracked clicks and purchases.</a:t>
            </a:r>
          </a:p>
          <a:p>
            <a:pPr marL="477520" lvl="1" indent="0">
              <a:spcBef>
                <a:spcPts val="200"/>
              </a:spcBef>
              <a:buNone/>
              <a:defRPr sz="2200"/>
            </a:pPr>
            <a:endParaRPr lang="en-US" dirty="0"/>
          </a:p>
          <a:p>
            <a:pPr marL="162560" indent="-182880">
              <a:spcBef>
                <a:spcPts val="200"/>
              </a:spcBef>
              <a:defRPr sz="2200"/>
            </a:pPr>
            <a:r>
              <a:rPr lang="en-US" dirty="0"/>
              <a:t>How did you make choices on the technologies to be used for the project? </a:t>
            </a:r>
          </a:p>
          <a:p>
            <a:pPr marL="502920" lvl="1" indent="0">
              <a:spcBef>
                <a:spcPts val="200"/>
              </a:spcBef>
              <a:buNone/>
              <a:defRPr sz="2200"/>
            </a:pPr>
            <a:r>
              <a:rPr lang="en-US" dirty="0"/>
              <a:t>Technology choices based on project requirements (scalability, performance), team expertise, cost, and community support. Evaluated options against these criteria to select best fit for project goals.</a:t>
            </a:r>
          </a:p>
          <a:p>
            <a:pPr marL="502920" lvl="1" indent="0">
              <a:spcBef>
                <a:spcPts val="200"/>
              </a:spcBef>
              <a:buNone/>
              <a:defRPr sz="2200"/>
            </a:pPr>
            <a:endParaRPr lang="en-US" dirty="0"/>
          </a:p>
          <a:p>
            <a:pPr marL="162560" indent="-182880">
              <a:spcBef>
                <a:spcPts val="200"/>
              </a:spcBef>
              <a:defRPr sz="2200"/>
            </a:pPr>
            <a:r>
              <a:rPr lang="en-US" dirty="0"/>
              <a:t>Work breakdown structure and task allocation among team members</a:t>
            </a:r>
          </a:p>
          <a:p>
            <a:pPr marL="502920" lvl="1" indent="0">
              <a:spcBef>
                <a:spcPts val="200"/>
              </a:spcBef>
              <a:buNone/>
              <a:defRPr sz="2200"/>
            </a:pPr>
            <a:r>
              <a:rPr lang="en-US" dirty="0"/>
              <a:t>WBS breaks down project into manageable tasks. Assign tasks to team members based on skills and workload. Visualize tasks and dependencies using tools like Gantt charts. Effective allocation ensures efficient project completion.</a:t>
            </a:r>
          </a:p>
        </p:txBody>
      </p:sp>
      <p:sp>
        <p:nvSpPr>
          <p:cNvPr id="162" name="Text Placeholder 4"/>
          <p:cNvSpPr txBox="1"/>
          <p:nvPr/>
        </p:nvSpPr>
        <p:spPr>
          <a:xfrm>
            <a:off x="3913630" y="1121376"/>
            <a:ext cx="6258441" cy="612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dirty="0"/>
              <a:t>Project Research and Initiation</a:t>
            </a:r>
          </a:p>
        </p:txBody>
      </p:sp>
      <p:sp>
        <p:nvSpPr>
          <p:cNvPr id="163"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sp>
        <p:nvSpPr>
          <p:cNvPr id="164" name="Project Research and Initiation"/>
          <p:cNvSpPr txBox="1"/>
          <p:nvPr/>
        </p:nvSpPr>
        <p:spPr>
          <a:xfrm>
            <a:off x="400369" y="2654300"/>
            <a:ext cx="2642853" cy="1549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914400">
              <a:lnSpc>
                <a:spcPct val="90000"/>
              </a:lnSpc>
              <a:defRPr sz="3600" spc="-100">
                <a:solidFill>
                  <a:srgbClr val="FFFFFF"/>
                </a:solidFill>
              </a:defRPr>
            </a:lvl1pPr>
          </a:lstStyle>
          <a:p>
            <a:r>
              <a:t>Project Research and Initiation</a:t>
            </a:r>
          </a:p>
        </p:txBody>
      </p:sp>
    </p:spTree>
    <p:extLst>
      <p:ext uri="{BB962C8B-B14F-4D97-AF65-F5344CB8AC3E}">
        <p14:creationId xmlns:p14="http://schemas.microsoft.com/office/powerpoint/2010/main" val="166752083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Text Placeholder 4"/>
          <p:cNvSpPr txBox="1"/>
          <p:nvPr/>
        </p:nvSpPr>
        <p:spPr>
          <a:xfrm>
            <a:off x="3978002" y="652110"/>
            <a:ext cx="6258441" cy="14219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defTabSz="914400">
              <a:lnSpc>
                <a:spcPct val="90000"/>
              </a:lnSpc>
              <a:spcBef>
                <a:spcPts val="1200"/>
              </a:spcBef>
              <a:defRPr sz="3600">
                <a:solidFill>
                  <a:srgbClr val="595959"/>
                </a:solidFill>
              </a:defRPr>
            </a:lvl1pPr>
          </a:lstStyle>
          <a:p>
            <a:r>
              <a:rPr sz="3200" dirty="0"/>
              <a:t>Project Research and Initiation-Planning and scheduling-Gantt Chart and Milestones</a:t>
            </a:r>
          </a:p>
        </p:txBody>
      </p:sp>
      <p:sp>
        <p:nvSpPr>
          <p:cNvPr id="170"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
        <p:nvSpPr>
          <p:cNvPr id="171" name="Project Research and Initiation"/>
          <p:cNvSpPr txBox="1"/>
          <p:nvPr/>
        </p:nvSpPr>
        <p:spPr>
          <a:xfrm>
            <a:off x="400369" y="2654300"/>
            <a:ext cx="2642853"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914400">
              <a:lnSpc>
                <a:spcPct val="90000"/>
              </a:lnSpc>
              <a:defRPr sz="3600" spc="-100">
                <a:solidFill>
                  <a:srgbClr val="FFFFFF"/>
                </a:solidFill>
              </a:defRPr>
            </a:lvl1pPr>
          </a:lstStyle>
          <a:p>
            <a:r>
              <a:t>Project Research and Initiation</a:t>
            </a:r>
          </a:p>
        </p:txBody>
      </p:sp>
      <p:pic>
        <p:nvPicPr>
          <p:cNvPr id="3" name="Picture 2" descr="A screenshot of a graph&#10;&#10;Description automatically generated">
            <a:extLst>
              <a:ext uri="{FF2B5EF4-FFF2-40B4-BE49-F238E27FC236}">
                <a16:creationId xmlns:a16="http://schemas.microsoft.com/office/drawing/2014/main" id="{BF0AF78D-01DB-1AB4-2D00-F48D59E592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2349" y="2044414"/>
            <a:ext cx="7777680" cy="4127786"/>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lide Number"/>
          <p:cNvSpPr txBox="1">
            <a:spLocks noGrp="1"/>
          </p:cNvSpPr>
          <p:nvPr>
            <p:ph type="sldNum" sz="quarter" idx="4294967295"/>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
        <p:nvSpPr>
          <p:cNvPr id="171" name="Project Research and Initiation"/>
          <p:cNvSpPr txBox="1"/>
          <p:nvPr/>
        </p:nvSpPr>
        <p:spPr>
          <a:xfrm>
            <a:off x="400369" y="2654300"/>
            <a:ext cx="2642853" cy="1549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914400">
              <a:lnSpc>
                <a:spcPct val="90000"/>
              </a:lnSpc>
              <a:defRPr sz="3600" spc="-100">
                <a:solidFill>
                  <a:srgbClr val="FFFFFF"/>
                </a:solidFill>
              </a:defRPr>
            </a:lvl1pPr>
          </a:lstStyle>
          <a:p>
            <a:r>
              <a:t>Project Research and Initiation</a:t>
            </a:r>
          </a:p>
        </p:txBody>
      </p:sp>
      <p:pic>
        <p:nvPicPr>
          <p:cNvPr id="4" name="Picture 3" descr="A table with text and numbers&#10;&#10;Description automatically generated">
            <a:extLst>
              <a:ext uri="{FF2B5EF4-FFF2-40B4-BE49-F238E27FC236}">
                <a16:creationId xmlns:a16="http://schemas.microsoft.com/office/drawing/2014/main" id="{39D36990-FC7C-373E-7FD7-B806978481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9407" y="814378"/>
            <a:ext cx="8370157" cy="5229244"/>
          </a:xfrm>
          <a:prstGeom prst="rect">
            <a:avLst/>
          </a:prstGeom>
        </p:spPr>
      </p:pic>
    </p:spTree>
    <p:extLst>
      <p:ext uri="{BB962C8B-B14F-4D97-AF65-F5344CB8AC3E}">
        <p14:creationId xmlns:p14="http://schemas.microsoft.com/office/powerpoint/2010/main" val="3923457890"/>
      </p:ext>
    </p:extLst>
  </p:cSld>
  <p:clrMapOvr>
    <a:masterClrMapping/>
  </p:clrMapOvr>
  <p:transition spd="med"/>
</p:sld>
</file>

<file path=ppt/theme/theme1.xml><?xml version="1.0" encoding="utf-8"?>
<a:theme xmlns:a="http://schemas.openxmlformats.org/drawingml/2006/main" name="Frame">
  <a:themeElements>
    <a:clrScheme name="Frame">
      <a:dk1>
        <a:srgbClr val="000000"/>
      </a:dk1>
      <a:lt1>
        <a:srgbClr val="FFFFFF"/>
      </a:lt1>
      <a:dk2>
        <a:srgbClr val="A7A7A7"/>
      </a:dk2>
      <a:lt2>
        <a:srgbClr val="535353"/>
      </a:lt2>
      <a:accent1>
        <a:srgbClr val="4D1434"/>
      </a:accent1>
      <a:accent2>
        <a:srgbClr val="903063"/>
      </a:accent2>
      <a:accent3>
        <a:srgbClr val="B2324B"/>
      </a:accent3>
      <a:accent4>
        <a:srgbClr val="969FA7"/>
      </a:accent4>
      <a:accent5>
        <a:srgbClr val="66B1CE"/>
      </a:accent5>
      <a:accent6>
        <a:srgbClr val="40619D"/>
      </a:accent6>
      <a:hlink>
        <a:srgbClr val="0000FF"/>
      </a:hlink>
      <a:folHlink>
        <a:srgbClr val="FF00FF"/>
      </a:folHlink>
    </a:clrScheme>
    <a:fontScheme name="Frame">
      <a:majorFont>
        <a:latin typeface="Helvetica"/>
        <a:ea typeface="Helvetica"/>
        <a:cs typeface="Helvetica"/>
      </a:majorFont>
      <a:minorFont>
        <a:latin typeface="Calibri"/>
        <a:ea typeface="Calibri"/>
        <a:cs typeface="Calibri"/>
      </a:minorFont>
    </a:fontScheme>
    <a:fmtScheme name="Fra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0795"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079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Frame">
  <a:themeElements>
    <a:clrScheme name="Frame">
      <a:dk1>
        <a:srgbClr val="000000"/>
      </a:dk1>
      <a:lt1>
        <a:srgbClr val="FFFFFF"/>
      </a:lt1>
      <a:dk2>
        <a:srgbClr val="A7A7A7"/>
      </a:dk2>
      <a:lt2>
        <a:srgbClr val="535353"/>
      </a:lt2>
      <a:accent1>
        <a:srgbClr val="4D1434"/>
      </a:accent1>
      <a:accent2>
        <a:srgbClr val="903063"/>
      </a:accent2>
      <a:accent3>
        <a:srgbClr val="B2324B"/>
      </a:accent3>
      <a:accent4>
        <a:srgbClr val="969FA7"/>
      </a:accent4>
      <a:accent5>
        <a:srgbClr val="66B1CE"/>
      </a:accent5>
      <a:accent6>
        <a:srgbClr val="40619D"/>
      </a:accent6>
      <a:hlink>
        <a:srgbClr val="0000FF"/>
      </a:hlink>
      <a:folHlink>
        <a:srgbClr val="FF00FF"/>
      </a:folHlink>
    </a:clrScheme>
    <a:fontScheme name="Frame">
      <a:majorFont>
        <a:latin typeface="Helvetica"/>
        <a:ea typeface="Helvetica"/>
        <a:cs typeface="Helvetica"/>
      </a:majorFont>
      <a:minorFont>
        <a:latin typeface="Calibri"/>
        <a:ea typeface="Calibri"/>
        <a:cs typeface="Calibri"/>
      </a:minorFont>
    </a:fontScheme>
    <a:fmtScheme name="Fra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0795"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079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orbel"/>
            <a:ea typeface="Corbel"/>
            <a:cs typeface="Corbel"/>
            <a:sym typeface="Corbe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34</TotalTime>
  <Words>3244</Words>
  <Application>Microsoft Office PowerPoint</Application>
  <PresentationFormat>Widescreen</PresentationFormat>
  <Paragraphs>276</Paragraphs>
  <Slides>37</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37</vt:i4>
      </vt:variant>
    </vt:vector>
  </HeadingPairs>
  <TitlesOfParts>
    <vt:vector size="41" baseType="lpstr">
      <vt:lpstr>Arial</vt:lpstr>
      <vt:lpstr>Calibri</vt:lpstr>
      <vt:lpstr>Corbel</vt:lpstr>
      <vt:lpstr>Frame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Varun Kumar Jasti</dc:creator>
  <cp:lastModifiedBy>Varun Kumar Jasti</cp:lastModifiedBy>
  <cp:revision>2</cp:revision>
  <dcterms:modified xsi:type="dcterms:W3CDTF">2024-08-07T10:41:44Z</dcterms:modified>
</cp:coreProperties>
</file>